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Lst>
  <p:sldSz cy="5143500" cx="9144000"/>
  <p:notesSz cx="6858000" cy="9144000"/>
  <p:embeddedFontLst>
    <p:embeddedFont>
      <p:font typeface="Raleway"/>
      <p:regular r:id="rId31"/>
      <p:bold r:id="rId32"/>
      <p:italic r:id="rId33"/>
      <p:boldItalic r:id="rId34"/>
    </p:embeddedFont>
    <p:embeddedFont>
      <p:font typeface="Lato"/>
      <p:regular r:id="rId35"/>
      <p:bold r:id="rId36"/>
      <p:italic r:id="rId37"/>
      <p:boldItalic r:id="rId3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D0634C8B-030E-4AA9-9E48-CB2331F96D48}">
  <a:tblStyle styleId="{D0634C8B-030E-4AA9-9E48-CB2331F96D48}"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Raleway-regular.fntdata"/><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font" Target="fonts/Raleway-italic.fntdata"/><Relationship Id="rId10" Type="http://schemas.openxmlformats.org/officeDocument/2006/relationships/slide" Target="slides/slide4.xml"/><Relationship Id="rId32" Type="http://schemas.openxmlformats.org/officeDocument/2006/relationships/font" Target="fonts/Raleway-bold.fntdata"/><Relationship Id="rId13" Type="http://schemas.openxmlformats.org/officeDocument/2006/relationships/slide" Target="slides/slide7.xml"/><Relationship Id="rId35" Type="http://schemas.openxmlformats.org/officeDocument/2006/relationships/font" Target="fonts/Lato-regular.fntdata"/><Relationship Id="rId12" Type="http://schemas.openxmlformats.org/officeDocument/2006/relationships/slide" Target="slides/slide6.xml"/><Relationship Id="rId34" Type="http://schemas.openxmlformats.org/officeDocument/2006/relationships/font" Target="fonts/Raleway-boldItalic.fntdata"/><Relationship Id="rId15" Type="http://schemas.openxmlformats.org/officeDocument/2006/relationships/slide" Target="slides/slide9.xml"/><Relationship Id="rId37" Type="http://schemas.openxmlformats.org/officeDocument/2006/relationships/font" Target="fonts/Lato-italic.fntdata"/><Relationship Id="rId14" Type="http://schemas.openxmlformats.org/officeDocument/2006/relationships/slide" Target="slides/slide8.xml"/><Relationship Id="rId36" Type="http://schemas.openxmlformats.org/officeDocument/2006/relationships/font" Target="fonts/Lato-bold.fntdata"/><Relationship Id="rId17" Type="http://schemas.openxmlformats.org/officeDocument/2006/relationships/slide" Target="slides/slide11.xml"/><Relationship Id="rId16" Type="http://schemas.openxmlformats.org/officeDocument/2006/relationships/slide" Target="slides/slide10.xml"/><Relationship Id="rId38" Type="http://schemas.openxmlformats.org/officeDocument/2006/relationships/font" Target="fonts/Lato-boldItalic.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JOHN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Hi, we are Team 25 with Jaclyn, Alyssa, and myself, John. In this presentation, we will present on our approach to predicting Flight Delays.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af5ec3fa7d_0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af5ec3fa7d_0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300">
                <a:solidFill>
                  <a:srgbClr val="595959"/>
                </a:solidFill>
                <a:latin typeface="Lato"/>
                <a:ea typeface="Lato"/>
                <a:cs typeface="Lato"/>
                <a:sym typeface="Lato"/>
              </a:rPr>
              <a:t>John</a:t>
            </a:r>
            <a:endParaRPr sz="1300">
              <a:solidFill>
                <a:srgbClr val="595959"/>
              </a:solidFill>
              <a:latin typeface="Lato"/>
              <a:ea typeface="Lato"/>
              <a:cs typeface="Lato"/>
              <a:sym typeface="Lato"/>
            </a:endParaRPr>
          </a:p>
          <a:p>
            <a:pPr indent="0" lvl="0" marL="0" rtl="0" algn="l">
              <a:lnSpc>
                <a:spcPct val="115000"/>
              </a:lnSpc>
              <a:spcBef>
                <a:spcPts val="1600"/>
              </a:spcBef>
              <a:spcAft>
                <a:spcPts val="0"/>
              </a:spcAft>
              <a:buClr>
                <a:schemeClr val="dk1"/>
              </a:buClr>
              <a:buSzPts val="1100"/>
              <a:buFont typeface="Arial"/>
              <a:buNone/>
            </a:pPr>
            <a:r>
              <a:rPr lang="en" sz="1300">
                <a:solidFill>
                  <a:srgbClr val="595959"/>
                </a:solidFill>
                <a:latin typeface="Lato"/>
                <a:ea typeface="Lato"/>
                <a:cs typeface="Lato"/>
                <a:sym typeface="Lato"/>
              </a:rPr>
              <a:t>We took a 4 step approach to joining our airline and weather data. To prepare, we substituted IATA codes with ICAO codes to ensure all airports mapped to weather stations and then converted all dates into a UTC datetime metric.</a:t>
            </a:r>
            <a:endParaRPr sz="1300">
              <a:solidFill>
                <a:srgbClr val="595959"/>
              </a:solidFill>
              <a:latin typeface="Lato"/>
              <a:ea typeface="Lato"/>
              <a:cs typeface="Lato"/>
              <a:sym typeface="Lato"/>
            </a:endParaRPr>
          </a:p>
          <a:p>
            <a:pPr indent="0" lvl="0" marL="0" rtl="0" algn="l">
              <a:lnSpc>
                <a:spcPct val="115000"/>
              </a:lnSpc>
              <a:spcBef>
                <a:spcPts val="1600"/>
              </a:spcBef>
              <a:spcAft>
                <a:spcPts val="0"/>
              </a:spcAft>
              <a:buClr>
                <a:schemeClr val="dk1"/>
              </a:buClr>
              <a:buSzPts val="1100"/>
              <a:buFont typeface="Arial"/>
              <a:buNone/>
            </a:pPr>
            <a:r>
              <a:rPr lang="en" sz="1300">
                <a:solidFill>
                  <a:srgbClr val="595959"/>
                </a:solidFill>
                <a:latin typeface="Lato"/>
                <a:ea typeface="Lato"/>
                <a:cs typeface="Lato"/>
                <a:sym typeface="Lato"/>
              </a:rPr>
              <a:t>We did inner joins on both 2 and 3 hour prior weather readings and unioned those tables, resulting in all recent weather readings. We then filtered to just get the most recent weather reading prior to prediction time.</a:t>
            </a:r>
            <a:endParaRPr sz="1300">
              <a:solidFill>
                <a:srgbClr val="595959"/>
              </a:solidFill>
              <a:latin typeface="Lato"/>
              <a:ea typeface="Lato"/>
              <a:cs typeface="Lato"/>
              <a:sym typeface="Lato"/>
            </a:endParaRPr>
          </a:p>
          <a:p>
            <a:pPr indent="0" lvl="0" marL="0" rtl="0" algn="l">
              <a:spcBef>
                <a:spcPts val="160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af5ec3fa7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af5ec3fa7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JACLYN</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We landed on 31 features from our raw data set - all of which are available at prediction time and are widely collected.</a:t>
            </a:r>
            <a:endParaRPr/>
          </a:p>
          <a:p>
            <a:pPr indent="-298450" lvl="0" marL="457200" rtl="0" algn="l">
              <a:spcBef>
                <a:spcPts val="0"/>
              </a:spcBef>
              <a:spcAft>
                <a:spcPts val="0"/>
              </a:spcAft>
              <a:buSzPts val="1100"/>
              <a:buChar char="●"/>
            </a:pPr>
            <a:r>
              <a:rPr lang="en"/>
              <a:t>Highlighted in green are the variables with abnormal distributions that we binned</a:t>
            </a:r>
            <a:endParaRPr/>
          </a:p>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af5ec3fa7d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af5ec3fa7d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JACLYN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then created 3 custom features that given the common reasons for delays we thought would be helpful in prediction.</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Delay propagation uses the tail # to track if the planned aircraft for our flight was recently delayed in the same day.</a:t>
            </a:r>
            <a:endParaRPr/>
          </a:p>
          <a:p>
            <a:pPr indent="-298450" lvl="0" marL="457200" rtl="0" algn="l">
              <a:spcBef>
                <a:spcPts val="0"/>
              </a:spcBef>
              <a:spcAft>
                <a:spcPts val="0"/>
              </a:spcAft>
              <a:buSzPts val="1100"/>
              <a:buChar char="●"/>
            </a:pPr>
            <a:r>
              <a:rPr lang="en"/>
              <a:t>Our flight schedule tracks the total volume of flights in a day, we are assuming that the full schedule will be available at least one day in advance and able to be fed into our pipeline.</a:t>
            </a:r>
            <a:endParaRPr/>
          </a:p>
          <a:p>
            <a:pPr indent="-298450" lvl="0" marL="457200" rtl="0" algn="l">
              <a:spcBef>
                <a:spcPts val="0"/>
              </a:spcBef>
              <a:spcAft>
                <a:spcPts val="0"/>
              </a:spcAft>
              <a:buSzPts val="1100"/>
              <a:buChar char="●"/>
            </a:pPr>
            <a:r>
              <a:rPr lang="en"/>
              <a:t>Origin airport PageRank was created to capture the flow across the airport network and highlight important airports with heavy incoming traffic.</a:t>
            </a:r>
            <a:endParaRPr/>
          </a:p>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aeba6131cd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aeba6131cd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JACLYN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After discovering that a main cause of delays are late aircrafts, we dug further into time of day and noticed that across nearly all airlines, delay rate increases throughout the day. So we included time of day, a binary indicator of whether the flight was the first of the day and then our own measure of delay propagation. We can see here that flights with aircrafts who were previously delayed have a significantly higher </a:t>
            </a:r>
            <a:r>
              <a:rPr lang="en"/>
              <a:t>chance</a:t>
            </a:r>
            <a:r>
              <a:rPr lang="en"/>
              <a:t> of being </a:t>
            </a:r>
            <a:r>
              <a:rPr lang="en"/>
              <a:t>delayed</a:t>
            </a:r>
            <a:r>
              <a:rPr lang="en"/>
              <a:t>.</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af5ec3fa7d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af5ec3fa7d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JACLYN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 addition, flight volume fluctuates seasonally. This graphic highlights the differences between actual and average flights per day in 2017. Schedules are light in the winter, heavy in the summer and have clear peaks and valleys during  and around holidays. Higher delay rates (red) seem to be more in line with flight volume than inclement weather, with a large stretch of high delay rates happening in the summer. We built a flights per day variable to account for this  and then moved onto modeling.</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af49b13b8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af49b13b8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ALYSSA</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created all of our baseline models on the 3 month dataset consisting of flights from Atlanta and Chicago O’Hare. For each of the baseline models we used all of the original features in the dataset.</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rPr lang="en"/>
              <a:t>In our EDA, we noticed that there was not an equal distribution of flights with a delay compared to flights without a delay, so we used class weighting to take care of this issue in all of these models.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started with a logistic regression model, then moved onto a decision tree and only saw a slight improvement in F1 score.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next tried a random forest model and saw a larger F1 score improvement. Then to further build on this we created a gradient boosted tree model.</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Since our goal was to optimize F1 score and the gradient boosted tree model had the best F1 score, we proceeded with this model and then worked to improve it.</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b07bd55e04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b07bd55e04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JACLYN</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1 (dataset) So I’m going to walk through the math behind gradient boosted trees. Here’s </a:t>
            </a:r>
            <a:r>
              <a:rPr lang="en">
                <a:latin typeface="Lato"/>
                <a:ea typeface="Lato"/>
                <a:cs typeface="Lato"/>
                <a:sym typeface="Lato"/>
              </a:rPr>
              <a:t>a</a:t>
            </a:r>
            <a:r>
              <a:rPr lang="en">
                <a:latin typeface="Lato"/>
                <a:ea typeface="Lato"/>
                <a:cs typeface="Lato"/>
                <a:sym typeface="Lato"/>
              </a:rPr>
              <a:t> mini dataset with two features to predict flight delays. </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2 (highlight airline variable - show Breiman’s) Our airline variable has 3 classes. Instead of one hot encoding airline like we did for regression, Spark works more efficiently by calculating the delay rate for each airline and ordering them to reduce the potential split points. This is called Breiman’s method.</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3 (table up through residual with prediction and residuals highlighted) Now, to set up for our gradient boosted tree, we first find the total delay rate, 0.5, and a residual for each observation. This is what we would guess with no feature knowledge. This will be important in a minute. Now we create our decision tree using Spark’s default impurity metric - the gini index.</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https://blog.paperspace.com/gradient-boosting-for-classification/</a:t>
            </a:r>
            <a:endParaRPr>
              <a:latin typeface="Lato"/>
              <a:ea typeface="Lato"/>
              <a:cs typeface="Lato"/>
              <a:sym typeface="Lato"/>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b07bd55e04_2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b07bd55e04_2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JACLYN</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4 (gini formula) We are looking for a split that makes our leaves as pure as possible, avoid leaves with an even mixture of delays and on time departures. Here is the formula and calculations for a single split point, resulting in a gini index of 0.371. </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5 When we calculate the rest, we find Time is the most pure and use that for our initial split.</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6Then repeat this method for layer 2 of the tree. And here’s what it looks like.</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https://blog.paperspace.com/gradient-boosting-for-classification/</a:t>
            </a:r>
            <a:endParaRPr>
              <a:latin typeface="Lato"/>
              <a:ea typeface="Lato"/>
              <a:cs typeface="Lato"/>
              <a:sym typeface="Lato"/>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b07bd55e04_2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b07bd55e04_2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Lato"/>
                <a:ea typeface="Lato"/>
                <a:cs typeface="Lato"/>
                <a:sym typeface="Lato"/>
              </a:rPr>
              <a:t>JACLYN</a:t>
            </a:r>
            <a:endParaRPr>
              <a:solidFill>
                <a:schemeClr val="dk1"/>
              </a:solidFill>
              <a:latin typeface="Lato"/>
              <a:ea typeface="Lato"/>
              <a:cs typeface="Lato"/>
              <a:sym typeface="Lato"/>
            </a:endParaRPr>
          </a:p>
          <a:p>
            <a:pPr indent="0" lvl="0" marL="0" rtl="0" algn="l">
              <a:spcBef>
                <a:spcPts val="0"/>
              </a:spcBef>
              <a:spcAft>
                <a:spcPts val="0"/>
              </a:spcAft>
              <a:buNone/>
            </a:pPr>
            <a:r>
              <a:t/>
            </a:r>
            <a:endParaRPr>
              <a:solidFill>
                <a:schemeClr val="dk1"/>
              </a:solidFill>
              <a:latin typeface="Lato"/>
              <a:ea typeface="Lato"/>
              <a:cs typeface="Lato"/>
              <a:sym typeface="Lato"/>
            </a:endParaRPr>
          </a:p>
          <a:p>
            <a:pPr indent="0" lvl="0" marL="0" rtl="0" algn="l">
              <a:spcBef>
                <a:spcPts val="0"/>
              </a:spcBef>
              <a:spcAft>
                <a:spcPts val="0"/>
              </a:spcAft>
              <a:buNone/>
            </a:pPr>
            <a:r>
              <a:rPr lang="en">
                <a:solidFill>
                  <a:schemeClr val="dk1"/>
                </a:solidFill>
                <a:latin typeface="Lato"/>
                <a:ea typeface="Lato"/>
                <a:cs typeface="Lato"/>
                <a:sym typeface="Lato"/>
              </a:rPr>
              <a:t>7</a:t>
            </a:r>
            <a:r>
              <a:rPr lang="en">
                <a:solidFill>
                  <a:schemeClr val="dk1"/>
                </a:solidFill>
                <a:latin typeface="Lato"/>
                <a:ea typeface="Lato"/>
                <a:cs typeface="Lato"/>
                <a:sym typeface="Lato"/>
              </a:rPr>
              <a:t>(tree) We could stop there and use this decision tree for prediction, but instead with a GBM we highlight the areas this tree didn’t predict well and improve there.</a:t>
            </a:r>
            <a:endParaRPr>
              <a:solidFill>
                <a:schemeClr val="dk1"/>
              </a:solidFill>
              <a:latin typeface="Lato"/>
              <a:ea typeface="Lato"/>
              <a:cs typeface="Lato"/>
              <a:sym typeface="Lato"/>
            </a:endParaRPr>
          </a:p>
          <a:p>
            <a:pPr indent="0" lvl="0" marL="0" rtl="0" algn="l">
              <a:spcBef>
                <a:spcPts val="0"/>
              </a:spcBef>
              <a:spcAft>
                <a:spcPts val="0"/>
              </a:spcAft>
              <a:buNone/>
            </a:pPr>
            <a:r>
              <a:t/>
            </a:r>
            <a:endParaRPr>
              <a:solidFill>
                <a:schemeClr val="dk1"/>
              </a:solidFill>
              <a:latin typeface="Lato"/>
              <a:ea typeface="Lato"/>
              <a:cs typeface="Lato"/>
              <a:sym typeface="Lato"/>
            </a:endParaRPr>
          </a:p>
          <a:p>
            <a:pPr indent="0" lvl="0" marL="0" rtl="0" algn="l">
              <a:spcBef>
                <a:spcPts val="0"/>
              </a:spcBef>
              <a:spcAft>
                <a:spcPts val="0"/>
              </a:spcAft>
              <a:buNone/>
            </a:pPr>
            <a:r>
              <a:rPr lang="en">
                <a:solidFill>
                  <a:schemeClr val="dk1"/>
                </a:solidFill>
                <a:latin typeface="Lato"/>
                <a:ea typeface="Lato"/>
                <a:cs typeface="Lato"/>
                <a:sym typeface="Lato"/>
              </a:rPr>
              <a:t>8 (residuals under tree) To do that,  we place our residuals on their respective leaves and calculate a gamma value for each leaf. The gamma value has a longer derivation but ultimately stems from us minimizing the log loss function. </a:t>
            </a:r>
            <a:endParaRPr>
              <a:solidFill>
                <a:schemeClr val="dk1"/>
              </a:solidFill>
              <a:latin typeface="Lato"/>
              <a:ea typeface="Lato"/>
              <a:cs typeface="Lato"/>
              <a:sym typeface="Lato"/>
            </a:endParaRPr>
          </a:p>
          <a:p>
            <a:pPr indent="0" lvl="0" marL="0" rtl="0" algn="l">
              <a:spcBef>
                <a:spcPts val="0"/>
              </a:spcBef>
              <a:spcAft>
                <a:spcPts val="0"/>
              </a:spcAft>
              <a:buNone/>
            </a:pPr>
            <a:r>
              <a:t/>
            </a:r>
            <a:endParaRPr>
              <a:solidFill>
                <a:schemeClr val="dk1"/>
              </a:solidFill>
              <a:latin typeface="Lato"/>
              <a:ea typeface="Lato"/>
              <a:cs typeface="Lato"/>
              <a:sym typeface="Lato"/>
            </a:endParaRPr>
          </a:p>
          <a:p>
            <a:pPr indent="0" lvl="0" marL="0" rtl="0" algn="l">
              <a:spcBef>
                <a:spcPts val="0"/>
              </a:spcBef>
              <a:spcAft>
                <a:spcPts val="0"/>
              </a:spcAft>
              <a:buNone/>
            </a:pPr>
            <a:r>
              <a:rPr lang="en">
                <a:solidFill>
                  <a:schemeClr val="dk1"/>
                </a:solidFill>
                <a:latin typeface="Lato"/>
                <a:ea typeface="Lato"/>
                <a:cs typeface="Lato"/>
                <a:sym typeface="Lato"/>
              </a:rPr>
              <a:t>9 The formula and calculation for leaf 2’s gamma is here. Gamma’s sign and magnitude will indicate the direction and relative change from the last prediction that you are moving.</a:t>
            </a:r>
            <a:endParaRPr>
              <a:solidFill>
                <a:schemeClr val="dk1"/>
              </a:solidFill>
              <a:latin typeface="Lato"/>
              <a:ea typeface="Lato"/>
              <a:cs typeface="Lato"/>
              <a:sym typeface="Lato"/>
            </a:endParaRPr>
          </a:p>
          <a:p>
            <a:pPr indent="0" lvl="0" marL="0" rtl="0" algn="l">
              <a:spcBef>
                <a:spcPts val="0"/>
              </a:spcBef>
              <a:spcAft>
                <a:spcPts val="0"/>
              </a:spcAft>
              <a:buNone/>
            </a:pPr>
            <a:r>
              <a:t/>
            </a:r>
            <a:endParaRPr>
              <a:solidFill>
                <a:schemeClr val="dk1"/>
              </a:solidFill>
              <a:latin typeface="Lato"/>
              <a:ea typeface="Lato"/>
              <a:cs typeface="Lato"/>
              <a:sym typeface="Lato"/>
            </a:endParaRPr>
          </a:p>
          <a:p>
            <a:pPr indent="0" lvl="0" marL="0" rtl="0" algn="l">
              <a:spcBef>
                <a:spcPts val="0"/>
              </a:spcBef>
              <a:spcAft>
                <a:spcPts val="0"/>
              </a:spcAft>
              <a:buNone/>
            </a:pPr>
            <a:r>
              <a:rPr lang="en">
                <a:solidFill>
                  <a:schemeClr val="dk1"/>
                </a:solidFill>
                <a:latin typeface="Lato"/>
                <a:ea typeface="Lato"/>
                <a:cs typeface="Lato"/>
                <a:sym typeface="Lato"/>
              </a:rPr>
              <a:t>10 Here are all 4 gamma values.</a:t>
            </a:r>
            <a:endParaRPr>
              <a:solidFill>
                <a:schemeClr val="dk1"/>
              </a:solidFill>
              <a:latin typeface="Lato"/>
              <a:ea typeface="Lato"/>
              <a:cs typeface="Lato"/>
              <a:sym typeface="Lato"/>
            </a:endParaRPr>
          </a:p>
          <a:p>
            <a:pPr indent="0" lvl="0" marL="0" rtl="0" algn="l">
              <a:spcBef>
                <a:spcPts val="0"/>
              </a:spcBef>
              <a:spcAft>
                <a:spcPts val="0"/>
              </a:spcAft>
              <a:buNone/>
            </a:pPr>
            <a:r>
              <a:t/>
            </a:r>
            <a:endParaRPr>
              <a:solidFill>
                <a:schemeClr val="dk1"/>
              </a:solidFill>
              <a:latin typeface="Lato"/>
              <a:ea typeface="Lato"/>
              <a:cs typeface="Lato"/>
              <a:sym typeface="Lato"/>
            </a:endParaRPr>
          </a:p>
          <a:p>
            <a:pPr indent="0" lvl="0" marL="0" rtl="0" algn="l">
              <a:spcBef>
                <a:spcPts val="0"/>
              </a:spcBef>
              <a:spcAft>
                <a:spcPts val="0"/>
              </a:spcAft>
              <a:buNone/>
            </a:pPr>
            <a:r>
              <a:rPr lang="en">
                <a:solidFill>
                  <a:schemeClr val="dk1"/>
                </a:solidFill>
                <a:latin typeface="Lato"/>
                <a:ea typeface="Lato"/>
                <a:cs typeface="Lato"/>
                <a:sym typeface="Lato"/>
              </a:rPr>
              <a:t>https://blog.paperspace.com/gradient-boosting-for-classification/</a:t>
            </a:r>
            <a:endParaRPr>
              <a:solidFill>
                <a:schemeClr val="dk1"/>
              </a:solidFill>
              <a:latin typeface="Lato"/>
              <a:ea typeface="Lato"/>
              <a:cs typeface="Lato"/>
              <a:sym typeface="Lato"/>
            </a:endParaRPr>
          </a:p>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b07bd55e04_2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b07bd55e04_2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Lato"/>
                <a:ea typeface="Lato"/>
                <a:cs typeface="Lato"/>
                <a:sym typeface="Lato"/>
              </a:rPr>
              <a:t>JACLYN</a:t>
            </a:r>
            <a:endParaRPr>
              <a:solidFill>
                <a:schemeClr val="dk1"/>
              </a:solidFill>
              <a:latin typeface="Lato"/>
              <a:ea typeface="Lato"/>
              <a:cs typeface="Lato"/>
              <a:sym typeface="Lato"/>
            </a:endParaRPr>
          </a:p>
          <a:p>
            <a:pPr indent="0" lvl="0" marL="0" rtl="0" algn="l">
              <a:spcBef>
                <a:spcPts val="0"/>
              </a:spcBef>
              <a:spcAft>
                <a:spcPts val="0"/>
              </a:spcAft>
              <a:buNone/>
            </a:pPr>
            <a:r>
              <a:t/>
            </a:r>
            <a:endParaRPr>
              <a:solidFill>
                <a:schemeClr val="dk1"/>
              </a:solidFill>
              <a:latin typeface="Lato"/>
              <a:ea typeface="Lato"/>
              <a:cs typeface="Lato"/>
              <a:sym typeface="Lato"/>
            </a:endParaRPr>
          </a:p>
          <a:p>
            <a:pPr indent="0" lvl="0" marL="0" rtl="0" algn="l">
              <a:spcBef>
                <a:spcPts val="0"/>
              </a:spcBef>
              <a:spcAft>
                <a:spcPts val="0"/>
              </a:spcAft>
              <a:buNone/>
            </a:pPr>
            <a:r>
              <a:rPr lang="en">
                <a:solidFill>
                  <a:schemeClr val="dk1"/>
                </a:solidFill>
                <a:latin typeface="Lato"/>
                <a:ea typeface="Lato"/>
                <a:cs typeface="Lato"/>
                <a:sym typeface="Lato"/>
              </a:rPr>
              <a:t>11 </a:t>
            </a:r>
            <a:r>
              <a:rPr lang="en">
                <a:solidFill>
                  <a:schemeClr val="dk1"/>
                </a:solidFill>
                <a:latin typeface="Lato"/>
                <a:ea typeface="Lato"/>
                <a:cs typeface="Lato"/>
                <a:sym typeface="Lato"/>
              </a:rPr>
              <a:t> (full chart) Relative because we first multiply by a learning rate like we always do with gradient descent to ensure that we don’t overshoot the correct prediction. </a:t>
            </a:r>
            <a:endParaRPr>
              <a:solidFill>
                <a:schemeClr val="dk1"/>
              </a:solidFill>
              <a:latin typeface="Lato"/>
              <a:ea typeface="Lato"/>
              <a:cs typeface="Lato"/>
              <a:sym typeface="Lato"/>
            </a:endParaRPr>
          </a:p>
          <a:p>
            <a:pPr indent="0" lvl="0" marL="0" rtl="0" algn="l">
              <a:spcBef>
                <a:spcPts val="0"/>
              </a:spcBef>
              <a:spcAft>
                <a:spcPts val="0"/>
              </a:spcAft>
              <a:buNone/>
            </a:pPr>
            <a:r>
              <a:t/>
            </a:r>
            <a:endParaRPr>
              <a:solidFill>
                <a:schemeClr val="dk1"/>
              </a:solidFill>
              <a:latin typeface="Lato"/>
              <a:ea typeface="Lato"/>
              <a:cs typeface="Lato"/>
              <a:sym typeface="Lato"/>
            </a:endParaRPr>
          </a:p>
          <a:p>
            <a:pPr indent="0" lvl="0" marL="0" rtl="0" algn="l">
              <a:spcBef>
                <a:spcPts val="0"/>
              </a:spcBef>
              <a:spcAft>
                <a:spcPts val="0"/>
              </a:spcAft>
              <a:buNone/>
            </a:pPr>
            <a:r>
              <a:rPr lang="en">
                <a:solidFill>
                  <a:schemeClr val="dk1"/>
                </a:solidFill>
                <a:latin typeface="Lato"/>
                <a:ea typeface="Lato"/>
                <a:cs typeface="Lato"/>
                <a:sym typeface="Lato"/>
              </a:rPr>
              <a:t>12 We add that to our previous prediction of 0.5 and now we can see we’ve moved in the right direction. Delayed flights prediction increased, on time departures decreased. From there, we would run another tree using the residuals as the outcome variable and repeat.</a:t>
            </a:r>
            <a:endParaRPr>
              <a:latin typeface="Lato"/>
              <a:ea typeface="Lato"/>
              <a:cs typeface="Lato"/>
              <a:sym typeface="Lato"/>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add1893e53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add1893e53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JOHN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problem that we’re tackling is that flight delays cost airlines and passengers tens of </a:t>
            </a:r>
            <a:r>
              <a:rPr lang="en"/>
              <a:t>billions</a:t>
            </a:r>
            <a:r>
              <a:rPr lang="en"/>
              <a:t> of </a:t>
            </a:r>
            <a:r>
              <a:rPr lang="en"/>
              <a:t>dollars</a:t>
            </a:r>
            <a:r>
              <a:rPr lang="en"/>
              <a:t> each year. </a:t>
            </a:r>
            <a:r>
              <a:rPr lang="en"/>
              <a:t>These cost include </a:t>
            </a:r>
            <a:r>
              <a:rPr lang="en"/>
              <a:t>passengers missing connections or airlines having lower aircraft utilization. With accurate delay predictions, we can minimize costs by planning ahead.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question </a:t>
            </a:r>
            <a:r>
              <a:rPr lang="en"/>
              <a:t>in our</a:t>
            </a:r>
            <a:r>
              <a:rPr lang="en"/>
              <a:t> project was: </a:t>
            </a:r>
            <a:r>
              <a:rPr lang="en" sz="1900">
                <a:solidFill>
                  <a:srgbClr val="595959"/>
                </a:solidFill>
                <a:latin typeface="Lato"/>
                <a:ea typeface="Lato"/>
                <a:cs typeface="Lato"/>
                <a:sym typeface="Lato"/>
              </a:rPr>
              <a:t>Given flight and weather information known two hours ahead of planned departure time, will a flight depart on time or will it be delayed or cancelled?</a:t>
            </a:r>
            <a:endParaRPr sz="1900">
              <a:solidFill>
                <a:srgbClr val="595959"/>
              </a:solidFill>
              <a:latin typeface="Lato"/>
              <a:ea typeface="Lato"/>
              <a:cs typeface="Lato"/>
              <a:sym typeface="Lato"/>
            </a:endParaRPr>
          </a:p>
          <a:p>
            <a:pPr indent="0" lvl="0" marL="0" rtl="0" algn="l">
              <a:spcBef>
                <a:spcPts val="0"/>
              </a:spcBef>
              <a:spcAft>
                <a:spcPts val="0"/>
              </a:spcAft>
              <a:buNone/>
            </a:pPr>
            <a:r>
              <a:t/>
            </a:r>
            <a:endParaRPr sz="1900">
              <a:solidFill>
                <a:srgbClr val="595959"/>
              </a:solidFill>
              <a:latin typeface="Lato"/>
              <a:ea typeface="Lato"/>
              <a:cs typeface="Lato"/>
              <a:sym typeface="Lato"/>
            </a:endParaRPr>
          </a:p>
          <a:p>
            <a:pPr indent="0" lvl="0" marL="0" rtl="0" algn="l">
              <a:spcBef>
                <a:spcPts val="0"/>
              </a:spcBef>
              <a:spcAft>
                <a:spcPts val="0"/>
              </a:spcAft>
              <a:buNone/>
            </a:pPr>
            <a:r>
              <a:rPr lang="en">
                <a:solidFill>
                  <a:schemeClr val="dk1"/>
                </a:solidFill>
              </a:rPr>
              <a:t>Our evaluation metric is F1 score because we want to find the balance between precision and recall to minimize both false positive and negatives.  False positive imply predicting a delay when there isn’t one. False negatives imply predicting no delay when there is.  We focused on designing a model for an alert system that informs airlines and passengers of potential delays to start preparing for mitigation. Therefore, we prefer a false positive.</a:t>
            </a:r>
            <a:endParaRPr>
              <a:solidFill>
                <a:srgbClr val="1A9988"/>
              </a:solidFill>
            </a:endParaRPr>
          </a:p>
          <a:p>
            <a:pPr indent="0" lvl="0" marL="0" rtl="0" algn="l">
              <a:spcBef>
                <a:spcPts val="0"/>
              </a:spcBef>
              <a:spcAft>
                <a:spcPts val="0"/>
              </a:spcAft>
              <a:buNone/>
            </a:pPr>
            <a:r>
              <a:t/>
            </a:r>
            <a:endParaRPr>
              <a:solidFill>
                <a:srgbClr val="1A9988"/>
              </a:solidFill>
            </a:endParaRPr>
          </a:p>
          <a:p>
            <a:pPr indent="0" lvl="0" marL="0" rtl="0" algn="l">
              <a:spcBef>
                <a:spcPts val="0"/>
              </a:spcBef>
              <a:spcAft>
                <a:spcPts val="0"/>
              </a:spcAft>
              <a:buNone/>
            </a:pPr>
            <a:r>
              <a:rPr lang="en"/>
              <a:t>The current state of the art </a:t>
            </a:r>
            <a:r>
              <a:rPr lang="en">
                <a:solidFill>
                  <a:schemeClr val="dk1"/>
                </a:solidFill>
              </a:rPr>
              <a:t>on a small dataset of 5 airports </a:t>
            </a:r>
            <a:r>
              <a:rPr lang="en"/>
              <a:t>shows an F1 Score of 0.85. However, our data would be for hundreds of airports in the US but this gives us something to compare our results to.</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_________________________________________________________________</a:t>
            </a:r>
            <a:endParaRPr/>
          </a:p>
          <a:p>
            <a:pPr indent="0" lvl="0" marL="0" rtl="0" algn="l">
              <a:spcBef>
                <a:spcPts val="0"/>
              </a:spcBef>
              <a:spcAft>
                <a:spcPts val="0"/>
              </a:spcAft>
              <a:buNone/>
            </a:pPr>
            <a:r>
              <a:rPr lang="en"/>
              <a:t>False positives &gt; false negatives</a:t>
            </a:r>
            <a:endParaRPr/>
          </a:p>
          <a:p>
            <a:pPr indent="0" lvl="0" marL="0" rtl="0" algn="l">
              <a:spcBef>
                <a:spcPts val="0"/>
              </a:spcBef>
              <a:spcAft>
                <a:spcPts val="0"/>
              </a:spcAft>
              <a:buNone/>
            </a:pPr>
            <a:r>
              <a:rPr lang="en"/>
              <a:t>have false positives or false negatives leading them </a:t>
            </a:r>
            <a:endParaRPr/>
          </a:p>
          <a:p>
            <a:pPr indent="0" lvl="0" marL="0" rtl="0" algn="l">
              <a:spcBef>
                <a:spcPts val="0"/>
              </a:spcBef>
              <a:spcAft>
                <a:spcPts val="0"/>
              </a:spcAft>
              <a:buNone/>
            </a:pPr>
            <a:r>
              <a:rPr lang="en"/>
              <a:t>Our evaluation metric is recall because our research indicates that the biggest expense in delayed flights is from people missing connecting flights. If delayed flights are predicted, people can get on a different flight to still meet their connecting flights. Therefore, more false positives is preferred than false negatives meaning that recall will be a more important metric.</a:t>
            </a:r>
            <a:endParaRPr/>
          </a:p>
          <a:p>
            <a:pPr indent="0" lvl="0" marL="0" rtl="0" algn="l">
              <a:spcBef>
                <a:spcPts val="0"/>
              </a:spcBef>
              <a:spcAft>
                <a:spcPts val="0"/>
              </a:spcAft>
              <a:buNone/>
            </a:pPr>
            <a:r>
              <a:rPr lang="en"/>
              <a:t>____________________________________</a:t>
            </a:r>
            <a:endParaRPr/>
          </a:p>
          <a:p>
            <a:pPr indent="0" lvl="0" marL="0" rtl="0" algn="l">
              <a:lnSpc>
                <a:spcPct val="115000"/>
              </a:lnSpc>
              <a:spcBef>
                <a:spcPts val="0"/>
              </a:spcBef>
              <a:spcAft>
                <a:spcPts val="0"/>
              </a:spcAft>
              <a:buClr>
                <a:schemeClr val="dk1"/>
              </a:buClr>
              <a:buSzPts val="1100"/>
              <a:buFont typeface="Arial"/>
              <a:buNone/>
            </a:pPr>
            <a:r>
              <a:rPr lang="en" sz="1150">
                <a:solidFill>
                  <a:schemeClr val="dk1"/>
                </a:solidFill>
                <a:highlight>
                  <a:srgbClr val="FFFFFF"/>
                </a:highlight>
              </a:rPr>
              <a:t>We be optimizing the F1 score from predicting if a flight’s departure will be cancelled or delayed by &gt;15 min. F1=2*(precision*recall)/(precision+recall)</a:t>
            </a:r>
            <a:endParaRPr/>
          </a:p>
          <a:p>
            <a:pPr indent="0" lvl="0" marL="0" rtl="0" algn="l">
              <a:spcBef>
                <a:spcPts val="0"/>
              </a:spcBef>
              <a:spcAft>
                <a:spcPts val="0"/>
              </a:spcAft>
              <a:buClr>
                <a:schemeClr val="dk1"/>
              </a:buClr>
              <a:buSzPts val="1100"/>
              <a:buFont typeface="Arial"/>
              <a:buNone/>
            </a:pPr>
            <a:r>
              <a:rPr lang="en">
                <a:solidFill>
                  <a:schemeClr val="dk1"/>
                </a:solidFill>
              </a:rPr>
              <a:t>Accuracy = (TP + TN) / (TP + FP + TN + FN)</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Precision = TP / (TP + FP)</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Recall = TP / (TP + FN)</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F1 = 2* (Precision*Recall) / (Precision + Recall)</a:t>
            </a:r>
            <a:endParaRPr/>
          </a:p>
          <a:p>
            <a:pPr indent="0" lvl="0" marL="0" rtl="0" algn="l">
              <a:spcBef>
                <a:spcPts val="0"/>
              </a:spcBef>
              <a:spcAft>
                <a:spcPts val="0"/>
              </a:spcAft>
              <a:buNone/>
            </a:pPr>
            <a:r>
              <a:rPr lang="en"/>
              <a:t>F1 score is chosen because we value False Negatives and False Positives.</a:t>
            </a:r>
            <a:endParaRPr/>
          </a:p>
          <a:p>
            <a:pPr indent="0" lvl="0" marL="0" rtl="0" algn="l">
              <a:spcBef>
                <a:spcPts val="0"/>
              </a:spcBef>
              <a:spcAft>
                <a:spcPts val="0"/>
              </a:spcAft>
              <a:buNone/>
            </a:pPr>
            <a:r>
              <a:rPr lang="en"/>
              <a:t>False negatives would predict no delay when flights are delayed leading to angry passengers.</a:t>
            </a:r>
            <a:endParaRPr/>
          </a:p>
          <a:p>
            <a:pPr indent="0" lvl="0" marL="0" rtl="0" algn="l">
              <a:spcBef>
                <a:spcPts val="0"/>
              </a:spcBef>
              <a:spcAft>
                <a:spcPts val="0"/>
              </a:spcAft>
              <a:buNone/>
            </a:pPr>
            <a:r>
              <a:rPr lang="en"/>
              <a:t>False positives would predict delay when no delay, leading to passengers not arriving on time and causing an actual delay.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False Positive = expend money on things they didnt need to</a:t>
            </a:r>
            <a:endParaRPr/>
          </a:p>
          <a:p>
            <a:pPr indent="0" lvl="0" marL="0" rtl="0" algn="l">
              <a:spcBef>
                <a:spcPts val="0"/>
              </a:spcBef>
              <a:spcAft>
                <a:spcPts val="0"/>
              </a:spcAft>
              <a:buNone/>
            </a:pPr>
            <a:r>
              <a:rPr lang="en"/>
              <a:t>False Negative = behind schedule, hurts operations down the line, domino</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af5ec3fa7d_0_2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af5ec3fa7d_0_2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ALYSSA</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After running our initial baseline gradient boosted tree model we ran several additional models before arriving at a final solution. </a:t>
            </a:r>
            <a:endParaRPr/>
          </a:p>
          <a:p>
            <a:pPr indent="0" lvl="0" marL="0" rtl="0" algn="l">
              <a:spcBef>
                <a:spcPts val="0"/>
              </a:spcBef>
              <a:spcAft>
                <a:spcPts val="0"/>
              </a:spcAft>
              <a:buNone/>
            </a:pPr>
            <a:r>
              <a:rPr lang="en"/>
              <a:t>This slide shows the various approaches we tried along with what we included in our final model.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For testing purposes we continued to work with a 3 month dataset, but switched to a dataset that included all airports as we needed this to test some of our engineered features.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When adding in the features we saw that delay propagation resulted in a significant F1 score improvement while flight schedule actually decreased our model’s performance, so we therefore chose to exclude it. </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t>We tried reducing the number of features in our model to reduce the computational complexity and found that PCA was the best solution for this. </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t>After this testing and tuning, we arrived at our final gradient boosted tree model.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gaf5ec3fa7d_0_2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6" name="Google Shape;406;gaf5ec3fa7d_0_2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We verified our model by making predictions on the training data. We saw a 0.05 difference in accuracy between predictions on validation data as compared to training data. Since this is not a drastic difference, we can tell that our model is not significantly underfitting or overfitting.</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This confusion matrix displays the results of our final model. We see that of the flights that were actually delayed we are now predicting 65% of these correctly. This is a 20% improvement from our initial baseline model. We also see that we have optimized F1 score while also minimizing false negatives. Our F1 score of 0.458, is a 0.05 improvement from our initial gradient boosted tree model.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Using our model, airlines could predict 2 hours prior to a flight's departure if a flight will be delayed by 15 or more minutes or cancelled with about 70% accuracy. Although this is not the most accurate model, we have minimized false negatives and using our model, airlines and passengers can have confidence that they would have time to prepare for a delay in order to hopefully reduce the high cost of delayed flights.</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gaf5ec3fa7d_0_2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7" name="Google Shape;417;gaf5ec3fa7d_0_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We analyzed our model to see what features were most important in predicting delays. </a:t>
            </a:r>
            <a:endParaRPr/>
          </a:p>
          <a:p>
            <a:pPr indent="0" lvl="0" marL="0" rtl="0" algn="l">
              <a:lnSpc>
                <a:spcPct val="115000"/>
              </a:lnSpc>
              <a:spcBef>
                <a:spcPts val="0"/>
              </a:spcBef>
              <a:spcAft>
                <a:spcPts val="0"/>
              </a:spcAft>
              <a:buNone/>
            </a:pPr>
            <a:r>
              <a:rPr lang="en"/>
              <a:t>W</a:t>
            </a:r>
            <a:r>
              <a:rPr lang="en"/>
              <a:t>e see that the most important feature is the departure time and the second most important feature is the feature we created indicating if the previous flight was delayed. </a:t>
            </a:r>
            <a:endParaRPr/>
          </a:p>
          <a:p>
            <a:pPr indent="0" lvl="0" marL="0" rtl="0" algn="l">
              <a:lnSpc>
                <a:spcPct val="115000"/>
              </a:lnSpc>
              <a:spcBef>
                <a:spcPts val="0"/>
              </a:spcBef>
              <a:spcAft>
                <a:spcPts val="0"/>
              </a:spcAft>
              <a:buNone/>
            </a:pPr>
            <a:r>
              <a:rPr lang="en"/>
              <a:t>We also see that the 6th most important feature is one of the features created through PCA, `pcaFeatures_0`. In the "PCA Feature Importance" table on the right, we see that both the origin and destination temperature and dew temperature were most important in creating this feature. This makes sense that PCA helped to account for multicollinearity among these 4 features.</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af5ec3fa7d_0_2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0" name="Google Shape;430;gaf5ec3fa7d_0_2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Since gradient boosted trees are sequential in nature and train one tree at a time, they cannot be fully parallelized. However, due to reducing the number of features in our model by using PCA, we were able to train our model in a relatively short amount of time. </a:t>
            </a:r>
            <a:endParaRPr/>
          </a:p>
          <a:p>
            <a:pPr indent="0" lvl="0" marL="0" rtl="0" algn="l">
              <a:lnSpc>
                <a:spcPct val="115000"/>
              </a:lnSpc>
              <a:spcBef>
                <a:spcPts val="0"/>
              </a:spcBef>
              <a:spcAft>
                <a:spcPts val="0"/>
              </a:spcAft>
              <a:buNone/>
            </a:pPr>
            <a:r>
              <a:rPr lang="en"/>
              <a:t>Additionally if we had only used a random forest model, we may have needed a larger tree depth, which may have increased computational complexity.</a:t>
            </a:r>
            <a:endParaRPr/>
          </a:p>
          <a:p>
            <a:pPr indent="0" lvl="0" marL="0" rtl="0" algn="l">
              <a:lnSpc>
                <a:spcPct val="115000"/>
              </a:lnSpc>
              <a:spcBef>
                <a:spcPts val="0"/>
              </a:spcBef>
              <a:spcAft>
                <a:spcPts val="0"/>
              </a:spcAft>
              <a:buClr>
                <a:schemeClr val="dk1"/>
              </a:buClr>
              <a:buSzPts val="1100"/>
              <a:buFont typeface="Arial"/>
              <a:buNone/>
            </a:pPr>
            <a:r>
              <a:t/>
            </a:r>
            <a:endParaRPr/>
          </a:p>
          <a:p>
            <a:pPr indent="0" lvl="0" marL="0" rtl="0" algn="l">
              <a:lnSpc>
                <a:spcPct val="115000"/>
              </a:lnSpc>
              <a:spcBef>
                <a:spcPts val="0"/>
              </a:spcBef>
              <a:spcAft>
                <a:spcPts val="0"/>
              </a:spcAft>
              <a:buNone/>
            </a:pPr>
            <a:r>
              <a:rPr lang="en"/>
              <a:t>There are several ways in which our model could still be improved upon.</a:t>
            </a:r>
            <a:endParaRPr/>
          </a:p>
          <a:p>
            <a:pPr indent="0" lvl="0" marL="0" rtl="0" algn="l">
              <a:lnSpc>
                <a:spcPct val="115000"/>
              </a:lnSpc>
              <a:spcBef>
                <a:spcPts val="0"/>
              </a:spcBef>
              <a:spcAft>
                <a:spcPts val="0"/>
              </a:spcAft>
              <a:buNone/>
            </a:pPr>
            <a:r>
              <a:rPr lang="en"/>
              <a:t>Potentially more features could be engineered and added to the model, such as a more specific flight schedule.</a:t>
            </a:r>
            <a:endParaRPr/>
          </a:p>
          <a:p>
            <a:pPr indent="0" lvl="0" marL="0" rtl="0" algn="l">
              <a:lnSpc>
                <a:spcPct val="115000"/>
              </a:lnSpc>
              <a:spcBef>
                <a:spcPts val="0"/>
              </a:spcBef>
              <a:spcAft>
                <a:spcPts val="0"/>
              </a:spcAft>
              <a:buNone/>
            </a:pPr>
            <a:r>
              <a:rPr lang="en"/>
              <a:t>Additionally, more tuning could be done to adjust hyperparameters.</a:t>
            </a:r>
            <a:endParaRPr/>
          </a:p>
          <a:p>
            <a:pPr indent="0" lvl="0" marL="0" rtl="0" algn="l">
              <a:lnSpc>
                <a:spcPct val="115000"/>
              </a:lnSpc>
              <a:spcBef>
                <a:spcPts val="0"/>
              </a:spcBef>
              <a:spcAft>
                <a:spcPts val="0"/>
              </a:spcAft>
              <a:buNone/>
            </a:pPr>
            <a:r>
              <a:rPr lang="en"/>
              <a:t>Overall, our entire end to end pipeline of our model could be improved by splitting the data into train, test, and validation at the very beginning of the process, but this would result in the joining of the airlines and weather data being more computationally intensive. </a:t>
            </a:r>
            <a:endParaRPr/>
          </a:p>
          <a:p>
            <a:pPr indent="0" lvl="0" marL="0" rtl="0" algn="l">
              <a:lnSpc>
                <a:spcPct val="115000"/>
              </a:lnSpc>
              <a:spcBef>
                <a:spcPts val="0"/>
              </a:spcBef>
              <a:spcAft>
                <a:spcPts val="0"/>
              </a:spcAft>
              <a:buNone/>
            </a:pPr>
            <a:r>
              <a:rPr lang="en"/>
              <a:t>Including a more robust weather forecasting method could also help to improve the usability of this model, as well as improving the model to predict more in advance of a flight’s departure.</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n"/>
              <a:t>While we made great improvements from our initial baseline model, our model does not beat the state of the art. It would need some of the future work we described to further improve.</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Clr>
                <a:schemeClr val="dk1"/>
              </a:buClr>
              <a:buSzPts val="1100"/>
              <a:buFont typeface="Arial"/>
              <a:buNone/>
            </a:pPr>
            <a:r>
              <a:rPr lang="en"/>
              <a:t>Thank you. Any questions?</a:t>
            </a:r>
            <a:endParaRPr/>
          </a:p>
          <a:p>
            <a:pPr indent="0" lvl="0" marL="0" rtl="0" algn="l">
              <a:lnSpc>
                <a:spcPct val="115000"/>
              </a:lnSpc>
              <a:spcBef>
                <a:spcPts val="0"/>
              </a:spcBef>
              <a:spcAft>
                <a:spcPts val="0"/>
              </a:spcAft>
              <a:buNone/>
            </a:pPr>
            <a:r>
              <a:t/>
            </a:r>
            <a:endParaRPr>
              <a:solidFill>
                <a:schemeClr val="dk1"/>
              </a:solidFil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gb107a5f961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8" name="Google Shape;438;gb107a5f961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af5ec3fa7d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af5ec3fa7d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chemeClr val="dk1"/>
                </a:solidFill>
                <a:highlight>
                  <a:srgbClr val="FFFFFF"/>
                </a:highlight>
              </a:rPr>
              <a:t>The flight data used in predicting flight delays were obtained from the Bureau of Transportation Statistics from 2015 to 2019. </a:t>
            </a:r>
            <a:endParaRPr sz="1200">
              <a:solidFill>
                <a:schemeClr val="dk1"/>
              </a:solidFill>
              <a:highlight>
                <a:srgbClr val="FFFFFF"/>
              </a:highlight>
            </a:endParaRPr>
          </a:p>
          <a:p>
            <a:pPr indent="0" lvl="0" marL="0" rtl="0" algn="l">
              <a:lnSpc>
                <a:spcPct val="115000"/>
              </a:lnSpc>
              <a:spcBef>
                <a:spcPts val="1600"/>
              </a:spcBef>
              <a:spcAft>
                <a:spcPts val="0"/>
              </a:spcAft>
              <a:buNone/>
            </a:pPr>
            <a:r>
              <a:rPr lang="en" sz="1200">
                <a:solidFill>
                  <a:schemeClr val="dk1"/>
                </a:solidFill>
                <a:highlight>
                  <a:srgbClr val="FFFFFF"/>
                </a:highlight>
              </a:rPr>
              <a:t>The supplemental weather data is from NOAA repository over the same time period. </a:t>
            </a:r>
            <a:endParaRPr sz="1200">
              <a:solidFill>
                <a:schemeClr val="dk1"/>
              </a:solidFill>
              <a:highlight>
                <a:srgbClr val="FFFFFF"/>
              </a:highlight>
            </a:endParaRPr>
          </a:p>
          <a:p>
            <a:pPr indent="0" lvl="0" marL="0" rtl="0" algn="l">
              <a:lnSpc>
                <a:spcPct val="115000"/>
              </a:lnSpc>
              <a:spcBef>
                <a:spcPts val="1600"/>
              </a:spcBef>
              <a:spcAft>
                <a:spcPts val="0"/>
              </a:spcAft>
              <a:buNone/>
            </a:pPr>
            <a:r>
              <a:rPr lang="en" sz="1200">
                <a:solidFill>
                  <a:schemeClr val="dk1"/>
                </a:solidFill>
                <a:highlight>
                  <a:srgbClr val="FFFFFF"/>
                </a:highlight>
              </a:rPr>
              <a:t>These large datasets of millions of rows are great candidates to utilize a parallel computing framework for machine learning classification.</a:t>
            </a:r>
            <a:endParaRPr sz="1300">
              <a:solidFill>
                <a:srgbClr val="595959"/>
              </a:solidFill>
              <a:latin typeface="Lato"/>
              <a:ea typeface="Lato"/>
              <a:cs typeface="Lato"/>
              <a:sym typeface="Lato"/>
            </a:endParaRPr>
          </a:p>
          <a:p>
            <a:pPr indent="0" lvl="0" marL="0" rtl="0" algn="l">
              <a:spcBef>
                <a:spcPts val="160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add1893e53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add1893e53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300">
                <a:solidFill>
                  <a:srgbClr val="595959"/>
                </a:solidFill>
                <a:latin typeface="Lato"/>
                <a:ea typeface="Lato"/>
                <a:cs typeface="Lato"/>
                <a:sym typeface="Lato"/>
              </a:rPr>
              <a:t>JOHN</a:t>
            </a:r>
            <a:endParaRPr sz="1300">
              <a:solidFill>
                <a:srgbClr val="595959"/>
              </a:solidFill>
              <a:latin typeface="Lato"/>
              <a:ea typeface="Lato"/>
              <a:cs typeface="Lato"/>
              <a:sym typeface="Lato"/>
            </a:endParaRPr>
          </a:p>
          <a:p>
            <a:pPr indent="-311150" lvl="0" marL="457200" rtl="0" algn="l">
              <a:lnSpc>
                <a:spcPct val="115000"/>
              </a:lnSpc>
              <a:spcBef>
                <a:spcPts val="1600"/>
              </a:spcBef>
              <a:spcAft>
                <a:spcPts val="0"/>
              </a:spcAft>
              <a:buClr>
                <a:srgbClr val="595959"/>
              </a:buClr>
              <a:buSzPts val="1300"/>
              <a:buFont typeface="Lato"/>
              <a:buChar char="●"/>
            </a:pPr>
            <a:r>
              <a:rPr lang="en" sz="1300">
                <a:solidFill>
                  <a:srgbClr val="595959"/>
                </a:solidFill>
                <a:latin typeface="Lato"/>
                <a:ea typeface="Lato"/>
                <a:cs typeface="Lato"/>
                <a:sym typeface="Lato"/>
              </a:rPr>
              <a:t>Here is our overall process, starting with data pre-processing and ending with iterative fine tuning until we are satisfied with our results.</a:t>
            </a:r>
            <a:endParaRPr sz="1300">
              <a:solidFill>
                <a:srgbClr val="595959"/>
              </a:solidFill>
              <a:latin typeface="Lato"/>
              <a:ea typeface="Lato"/>
              <a:cs typeface="Lato"/>
              <a:sym typeface="Lato"/>
            </a:endParaRPr>
          </a:p>
          <a:p>
            <a:pPr indent="-311150" lvl="0" marL="457200" rtl="0" algn="l">
              <a:lnSpc>
                <a:spcPct val="115000"/>
              </a:lnSpc>
              <a:spcBef>
                <a:spcPts val="0"/>
              </a:spcBef>
              <a:spcAft>
                <a:spcPts val="0"/>
              </a:spcAft>
              <a:buClr>
                <a:srgbClr val="595959"/>
              </a:buClr>
              <a:buSzPts val="1300"/>
              <a:buFont typeface="Lato"/>
              <a:buChar char="●"/>
            </a:pPr>
            <a:r>
              <a:rPr lang="en" sz="1300">
                <a:solidFill>
                  <a:srgbClr val="595959"/>
                </a:solidFill>
                <a:latin typeface="Lato"/>
                <a:ea typeface="Lato"/>
                <a:cs typeface="Lato"/>
                <a:sym typeface="Lato"/>
              </a:rPr>
              <a:t>While this is straightforward, the actual path was more convoluted where we would move two steps forward and one-step back as more ideas were generated throughout the process leading us to go back and  improve previous steps.</a:t>
            </a:r>
            <a:endParaRPr sz="1300">
              <a:solidFill>
                <a:srgbClr val="595959"/>
              </a:solidFill>
              <a:latin typeface="Lato"/>
              <a:ea typeface="Lato"/>
              <a:cs typeface="Lato"/>
              <a:sym typeface="Lato"/>
            </a:endParaRPr>
          </a:p>
          <a:p>
            <a:pPr indent="-311150" lvl="0" marL="457200" rtl="0" algn="l">
              <a:lnSpc>
                <a:spcPct val="115000"/>
              </a:lnSpc>
              <a:spcBef>
                <a:spcPts val="0"/>
              </a:spcBef>
              <a:spcAft>
                <a:spcPts val="0"/>
              </a:spcAft>
              <a:buClr>
                <a:srgbClr val="595959"/>
              </a:buClr>
              <a:buSzPts val="1300"/>
              <a:buFont typeface="Lato"/>
              <a:buChar char="●"/>
            </a:pPr>
            <a:r>
              <a:rPr lang="en" sz="1300">
                <a:solidFill>
                  <a:srgbClr val="595959"/>
                </a:solidFill>
                <a:latin typeface="Lato"/>
                <a:ea typeface="Lato"/>
                <a:cs typeface="Lato"/>
                <a:sym typeface="Lato"/>
              </a:rPr>
              <a:t>We will discuss each of these steps in more detail.</a:t>
            </a:r>
            <a:endParaRPr sz="1300">
              <a:solidFill>
                <a:srgbClr val="595959"/>
              </a:solidFill>
              <a:latin typeface="Lato"/>
              <a:ea typeface="Lato"/>
              <a:cs typeface="Lato"/>
              <a:sym typeface="Lato"/>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b07bd55e04_2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b07bd55e04_2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begin with exploratory data analysis and the challenges we ran into.</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One of the more difficult challenges is working with this large dataframe with many null values. The image shows 3-months of data where the light blue cells show many null values.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Our solution to most efficiently work with this data was to filter and sub-set the data as much as possible and work in “a small world” to test our codes, theory, and performance of models. After filtering, the remaining null values in the training dataset</a:t>
            </a:r>
            <a:r>
              <a:rPr lang="en">
                <a:solidFill>
                  <a:schemeClr val="dk1"/>
                </a:solidFill>
              </a:rPr>
              <a:t> were dropped. The </a:t>
            </a:r>
            <a:r>
              <a:rPr lang="en">
                <a:solidFill>
                  <a:schemeClr val="dk1"/>
                </a:solidFill>
              </a:rPr>
              <a:t>validation &amp; test null data were imputed with average values from the training dataset.</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b07bd55e04_2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b07bd55e04_2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There were also challenges from the delay outcome variable.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One challenge was the unbalanced data with a majority class of no delays which biased our results in favor of, predicting no delays. We treated this by utilizing sample weights.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Another challenge was that flights can be delayed for various reasons, not just inclement weather, so we will craft custom features to help our model learn.</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aeba6131cd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aeba6131cd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Through our data exploration, we noticed a </a:t>
            </a:r>
            <a:r>
              <a:rPr lang="en"/>
              <a:t>recurring</a:t>
            </a:r>
            <a:r>
              <a:rPr lang="en"/>
              <a:t> theme of seasonality. Many weather metrics including air temperature and sea level pressure followed seasonal patterns as seen here with a color scale of average weather for each airport weather station and the dot size reflecting flight volume. We can see clearly in green that delay rate is not steady throughout the year, but ebbs and flows with the seasons.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want to train on all seasons to capture this variance and evaluate the success of our model across all seasons. To prevent data leakage, we split our data into a 3 year training set from 2015 to 2017 and 1 year validation and test sets in 2018 and 2019.</a:t>
            </a:r>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b107a5f961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b107a5f961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we see that several weather features were not normally distributed. Our solution was to bin the data, treating them as categorical or binary.</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af5ec3fa7d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af5ec3fa7d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With the knowledge from our EDA, we were able to transform the raw data into prediction results.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first pre-processing step reduced the large </a:t>
            </a:r>
            <a:r>
              <a:rPr lang="en"/>
              <a:t>data frames</a:t>
            </a:r>
            <a:r>
              <a:rPr lang="en"/>
              <a:t> and allowed us to use less compute </a:t>
            </a:r>
            <a:r>
              <a:rPr lang="en"/>
              <a:t>resources. The joining of the data was easier with the small dataset.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Then we split the data based on time as discussed earlier. Further processing was done to format the data for the MLlib machine learning package.</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4200"/>
              <a:buNone/>
              <a:defRPr sz="4200">
                <a:solidFill>
                  <a:schemeClr val="dk2"/>
                </a:solidFill>
              </a:defRPr>
            </a:lvl1pPr>
            <a:lvl2pPr lvl="1" rtl="0">
              <a:spcBef>
                <a:spcPts val="0"/>
              </a:spcBef>
              <a:spcAft>
                <a:spcPts val="0"/>
              </a:spcAft>
              <a:buClr>
                <a:schemeClr val="dk2"/>
              </a:buClr>
              <a:buSzPts val="4200"/>
              <a:buNone/>
              <a:defRPr sz="4200">
                <a:solidFill>
                  <a:schemeClr val="dk2"/>
                </a:solidFill>
              </a:defRPr>
            </a:lvl2pPr>
            <a:lvl3pPr lvl="2" rtl="0">
              <a:spcBef>
                <a:spcPts val="0"/>
              </a:spcBef>
              <a:spcAft>
                <a:spcPts val="0"/>
              </a:spcAft>
              <a:buClr>
                <a:schemeClr val="dk2"/>
              </a:buClr>
              <a:buSzPts val="4200"/>
              <a:buNone/>
              <a:defRPr sz="4200">
                <a:solidFill>
                  <a:schemeClr val="dk2"/>
                </a:solidFill>
              </a:defRPr>
            </a:lvl3pPr>
            <a:lvl4pPr lvl="3" rtl="0">
              <a:spcBef>
                <a:spcPts val="0"/>
              </a:spcBef>
              <a:spcAft>
                <a:spcPts val="0"/>
              </a:spcAft>
              <a:buClr>
                <a:schemeClr val="dk2"/>
              </a:buClr>
              <a:buSzPts val="4200"/>
              <a:buNone/>
              <a:defRPr sz="4200">
                <a:solidFill>
                  <a:schemeClr val="dk2"/>
                </a:solidFill>
              </a:defRPr>
            </a:lvl4pPr>
            <a:lvl5pPr lvl="4" rtl="0">
              <a:spcBef>
                <a:spcPts val="0"/>
              </a:spcBef>
              <a:spcAft>
                <a:spcPts val="0"/>
              </a:spcAft>
              <a:buClr>
                <a:schemeClr val="dk2"/>
              </a:buClr>
              <a:buSzPts val="4200"/>
              <a:buNone/>
              <a:defRPr sz="4200">
                <a:solidFill>
                  <a:schemeClr val="dk2"/>
                </a:solidFill>
              </a:defRPr>
            </a:lvl5pPr>
            <a:lvl6pPr lvl="5" rtl="0">
              <a:spcBef>
                <a:spcPts val="0"/>
              </a:spcBef>
              <a:spcAft>
                <a:spcPts val="0"/>
              </a:spcAft>
              <a:buClr>
                <a:schemeClr val="dk2"/>
              </a:buClr>
              <a:buSzPts val="4200"/>
              <a:buNone/>
              <a:defRPr sz="4200">
                <a:solidFill>
                  <a:schemeClr val="dk2"/>
                </a:solidFill>
              </a:defRPr>
            </a:lvl6pPr>
            <a:lvl7pPr lvl="6" rtl="0">
              <a:spcBef>
                <a:spcPts val="0"/>
              </a:spcBef>
              <a:spcAft>
                <a:spcPts val="0"/>
              </a:spcAft>
              <a:buClr>
                <a:schemeClr val="dk2"/>
              </a:buClr>
              <a:buSzPts val="4200"/>
              <a:buNone/>
              <a:defRPr sz="4200">
                <a:solidFill>
                  <a:schemeClr val="dk2"/>
                </a:solidFill>
              </a:defRPr>
            </a:lvl7pPr>
            <a:lvl8pPr lvl="7" rtl="0">
              <a:spcBef>
                <a:spcPts val="0"/>
              </a:spcBef>
              <a:spcAft>
                <a:spcPts val="0"/>
              </a:spcAft>
              <a:buClr>
                <a:schemeClr val="dk2"/>
              </a:buClr>
              <a:buSzPts val="4200"/>
              <a:buNone/>
              <a:defRPr sz="4200">
                <a:solidFill>
                  <a:schemeClr val="dk2"/>
                </a:solidFill>
              </a:defRPr>
            </a:lvl8pPr>
            <a:lvl9pPr lvl="8" rtl="0">
              <a:spcBef>
                <a:spcPts val="0"/>
              </a:spcBef>
              <a:spcAft>
                <a:spcPts val="0"/>
              </a:spcAft>
              <a:buClr>
                <a:schemeClr val="dk2"/>
              </a:buClr>
              <a:buSzPts val="4200"/>
              <a:buNone/>
              <a:defRPr sz="4200">
                <a:solidFill>
                  <a:schemeClr val="dk2"/>
                </a:solidFill>
              </a:defRPr>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8000"/>
              <a:buNone/>
              <a:defRPr sz="8000">
                <a:solidFill>
                  <a:schemeClr val="lt1"/>
                </a:solidFill>
              </a:defRPr>
            </a:lvl1pPr>
            <a:lvl2pPr lvl="1" rtl="0">
              <a:spcBef>
                <a:spcPts val="0"/>
              </a:spcBef>
              <a:spcAft>
                <a:spcPts val="0"/>
              </a:spcAft>
              <a:buClr>
                <a:schemeClr val="lt1"/>
              </a:buClr>
              <a:buSzPts val="8000"/>
              <a:buNone/>
              <a:defRPr sz="8000">
                <a:solidFill>
                  <a:schemeClr val="lt1"/>
                </a:solidFill>
              </a:defRPr>
            </a:lvl2pPr>
            <a:lvl3pPr lvl="2" rtl="0">
              <a:spcBef>
                <a:spcPts val="0"/>
              </a:spcBef>
              <a:spcAft>
                <a:spcPts val="0"/>
              </a:spcAft>
              <a:buClr>
                <a:schemeClr val="lt1"/>
              </a:buClr>
              <a:buSzPts val="8000"/>
              <a:buNone/>
              <a:defRPr sz="8000">
                <a:solidFill>
                  <a:schemeClr val="lt1"/>
                </a:solidFill>
              </a:defRPr>
            </a:lvl3pPr>
            <a:lvl4pPr lvl="3" rtl="0">
              <a:spcBef>
                <a:spcPts val="0"/>
              </a:spcBef>
              <a:spcAft>
                <a:spcPts val="0"/>
              </a:spcAft>
              <a:buClr>
                <a:schemeClr val="lt1"/>
              </a:buClr>
              <a:buSzPts val="8000"/>
              <a:buNone/>
              <a:defRPr sz="8000">
                <a:solidFill>
                  <a:schemeClr val="lt1"/>
                </a:solidFill>
              </a:defRPr>
            </a:lvl4pPr>
            <a:lvl5pPr lvl="4" rtl="0">
              <a:spcBef>
                <a:spcPts val="0"/>
              </a:spcBef>
              <a:spcAft>
                <a:spcPts val="0"/>
              </a:spcAft>
              <a:buClr>
                <a:schemeClr val="lt1"/>
              </a:buClr>
              <a:buSzPts val="8000"/>
              <a:buNone/>
              <a:defRPr sz="8000">
                <a:solidFill>
                  <a:schemeClr val="lt1"/>
                </a:solidFill>
              </a:defRPr>
            </a:lvl5pPr>
            <a:lvl6pPr lvl="5" rtl="0">
              <a:spcBef>
                <a:spcPts val="0"/>
              </a:spcBef>
              <a:spcAft>
                <a:spcPts val="0"/>
              </a:spcAft>
              <a:buClr>
                <a:schemeClr val="lt1"/>
              </a:buClr>
              <a:buSzPts val="8000"/>
              <a:buNone/>
              <a:defRPr sz="8000">
                <a:solidFill>
                  <a:schemeClr val="lt1"/>
                </a:solidFill>
              </a:defRPr>
            </a:lvl6pPr>
            <a:lvl7pPr lvl="6" rtl="0">
              <a:spcBef>
                <a:spcPts val="0"/>
              </a:spcBef>
              <a:spcAft>
                <a:spcPts val="0"/>
              </a:spcAft>
              <a:buClr>
                <a:schemeClr val="lt1"/>
              </a:buClr>
              <a:buSzPts val="8000"/>
              <a:buNone/>
              <a:defRPr sz="8000">
                <a:solidFill>
                  <a:schemeClr val="lt1"/>
                </a:solidFill>
              </a:defRPr>
            </a:lvl7pPr>
            <a:lvl8pPr lvl="7" rtl="0">
              <a:spcBef>
                <a:spcPts val="0"/>
              </a:spcBef>
              <a:spcAft>
                <a:spcPts val="0"/>
              </a:spcAft>
              <a:buClr>
                <a:schemeClr val="lt1"/>
              </a:buClr>
              <a:buSzPts val="8000"/>
              <a:buNone/>
              <a:defRPr sz="8000">
                <a:solidFill>
                  <a:schemeClr val="lt1"/>
                </a:solidFill>
              </a:defRPr>
            </a:lvl8pPr>
            <a:lvl9pPr lvl="8" rtl="0">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Clr>
                <a:schemeClr val="lt1"/>
              </a:buClr>
              <a:buSzPts val="1300"/>
              <a:buChar char="●"/>
              <a:defRPr>
                <a:solidFill>
                  <a:schemeClr val="lt1"/>
                </a:solidFill>
              </a:defRPr>
            </a:lvl1pPr>
            <a:lvl2pPr indent="-298450" lvl="1" marL="914400" rtl="0">
              <a:spcBef>
                <a:spcPts val="1600"/>
              </a:spcBef>
              <a:spcAft>
                <a:spcPts val="0"/>
              </a:spcAft>
              <a:buClr>
                <a:schemeClr val="lt1"/>
              </a:buClr>
              <a:buSzPts val="1100"/>
              <a:buChar char="○"/>
              <a:defRPr>
                <a:solidFill>
                  <a:schemeClr val="lt1"/>
                </a:solidFill>
              </a:defRPr>
            </a:lvl2pPr>
            <a:lvl3pPr indent="-298450" lvl="2" marL="1371600" rtl="0">
              <a:spcBef>
                <a:spcPts val="1600"/>
              </a:spcBef>
              <a:spcAft>
                <a:spcPts val="0"/>
              </a:spcAft>
              <a:buClr>
                <a:schemeClr val="lt1"/>
              </a:buClr>
              <a:buSzPts val="1100"/>
              <a:buChar char="■"/>
              <a:defRPr>
                <a:solidFill>
                  <a:schemeClr val="lt1"/>
                </a:solidFill>
              </a:defRPr>
            </a:lvl3pPr>
            <a:lvl4pPr indent="-298450" lvl="3" marL="1828800" rtl="0">
              <a:spcBef>
                <a:spcPts val="1600"/>
              </a:spcBef>
              <a:spcAft>
                <a:spcPts val="0"/>
              </a:spcAft>
              <a:buClr>
                <a:schemeClr val="lt1"/>
              </a:buClr>
              <a:buSzPts val="1100"/>
              <a:buChar char="●"/>
              <a:defRPr>
                <a:solidFill>
                  <a:schemeClr val="lt1"/>
                </a:solidFill>
              </a:defRPr>
            </a:lvl4pPr>
            <a:lvl5pPr indent="-298450" lvl="4" marL="2286000" rtl="0">
              <a:spcBef>
                <a:spcPts val="1600"/>
              </a:spcBef>
              <a:spcAft>
                <a:spcPts val="0"/>
              </a:spcAft>
              <a:buClr>
                <a:schemeClr val="lt1"/>
              </a:buClr>
              <a:buSzPts val="1100"/>
              <a:buChar char="○"/>
              <a:defRPr>
                <a:solidFill>
                  <a:schemeClr val="lt1"/>
                </a:solidFill>
              </a:defRPr>
            </a:lvl5pPr>
            <a:lvl6pPr indent="-298450" lvl="5" marL="2743200" rtl="0">
              <a:spcBef>
                <a:spcPts val="1600"/>
              </a:spcBef>
              <a:spcAft>
                <a:spcPts val="0"/>
              </a:spcAft>
              <a:buClr>
                <a:schemeClr val="lt1"/>
              </a:buClr>
              <a:buSzPts val="1100"/>
              <a:buChar char="■"/>
              <a:defRPr>
                <a:solidFill>
                  <a:schemeClr val="lt1"/>
                </a:solidFill>
              </a:defRPr>
            </a:lvl6pPr>
            <a:lvl7pPr indent="-298450" lvl="6" marL="3200400" rtl="0">
              <a:spcBef>
                <a:spcPts val="1600"/>
              </a:spcBef>
              <a:spcAft>
                <a:spcPts val="0"/>
              </a:spcAft>
              <a:buClr>
                <a:schemeClr val="lt1"/>
              </a:buClr>
              <a:buSzPts val="1100"/>
              <a:buChar char="●"/>
              <a:defRPr>
                <a:solidFill>
                  <a:schemeClr val="lt1"/>
                </a:solidFill>
              </a:defRPr>
            </a:lvl7pPr>
            <a:lvl8pPr indent="-298450" lvl="7" marL="3657600" rtl="0">
              <a:spcBef>
                <a:spcPts val="1600"/>
              </a:spcBef>
              <a:spcAft>
                <a:spcPts val="0"/>
              </a:spcAft>
              <a:buClr>
                <a:schemeClr val="lt1"/>
              </a:buClr>
              <a:buSzPts val="1100"/>
              <a:buChar char="○"/>
              <a:defRPr>
                <a:solidFill>
                  <a:schemeClr val="lt1"/>
                </a:solidFill>
              </a:defRPr>
            </a:lvl8pPr>
            <a:lvl9pPr indent="-298450" lvl="8" marL="4114800" rtl="0">
              <a:spcBef>
                <a:spcPts val="1600"/>
              </a:spcBef>
              <a:spcAft>
                <a:spcPts val="160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SzPts val="2800"/>
              <a:buFont typeface="Raleway"/>
              <a:buNone/>
              <a:defRPr b="1" sz="2800">
                <a:latin typeface="Raleway"/>
                <a:ea typeface="Raleway"/>
                <a:cs typeface="Raleway"/>
                <a:sym typeface="Raleway"/>
              </a:defRPr>
            </a:lvl1pPr>
            <a:lvl2pPr lvl="1" rtl="0">
              <a:spcBef>
                <a:spcPts val="0"/>
              </a:spcBef>
              <a:spcAft>
                <a:spcPts val="0"/>
              </a:spcAft>
              <a:buSzPts val="2800"/>
              <a:buFont typeface="Raleway"/>
              <a:buNone/>
              <a:defRPr b="1" sz="2800">
                <a:latin typeface="Raleway"/>
                <a:ea typeface="Raleway"/>
                <a:cs typeface="Raleway"/>
                <a:sym typeface="Raleway"/>
              </a:defRPr>
            </a:lvl2pPr>
            <a:lvl3pPr lvl="2" rtl="0">
              <a:spcBef>
                <a:spcPts val="0"/>
              </a:spcBef>
              <a:spcAft>
                <a:spcPts val="0"/>
              </a:spcAft>
              <a:buSzPts val="2800"/>
              <a:buFont typeface="Raleway"/>
              <a:buNone/>
              <a:defRPr b="1" sz="2800">
                <a:latin typeface="Raleway"/>
                <a:ea typeface="Raleway"/>
                <a:cs typeface="Raleway"/>
                <a:sym typeface="Raleway"/>
              </a:defRPr>
            </a:lvl3pPr>
            <a:lvl4pPr lvl="3" rtl="0">
              <a:spcBef>
                <a:spcPts val="0"/>
              </a:spcBef>
              <a:spcAft>
                <a:spcPts val="0"/>
              </a:spcAft>
              <a:buSzPts val="2800"/>
              <a:buFont typeface="Raleway"/>
              <a:buNone/>
              <a:defRPr b="1" sz="2800">
                <a:latin typeface="Raleway"/>
                <a:ea typeface="Raleway"/>
                <a:cs typeface="Raleway"/>
                <a:sym typeface="Raleway"/>
              </a:defRPr>
            </a:lvl4pPr>
            <a:lvl5pPr lvl="4" rtl="0">
              <a:spcBef>
                <a:spcPts val="0"/>
              </a:spcBef>
              <a:spcAft>
                <a:spcPts val="0"/>
              </a:spcAft>
              <a:buSzPts val="2800"/>
              <a:buFont typeface="Raleway"/>
              <a:buNone/>
              <a:defRPr b="1" sz="2800">
                <a:latin typeface="Raleway"/>
                <a:ea typeface="Raleway"/>
                <a:cs typeface="Raleway"/>
                <a:sym typeface="Raleway"/>
              </a:defRPr>
            </a:lvl5pPr>
            <a:lvl6pPr lvl="5" rtl="0">
              <a:spcBef>
                <a:spcPts val="0"/>
              </a:spcBef>
              <a:spcAft>
                <a:spcPts val="0"/>
              </a:spcAft>
              <a:buSzPts val="2800"/>
              <a:buFont typeface="Raleway"/>
              <a:buNone/>
              <a:defRPr b="1" sz="2800">
                <a:latin typeface="Raleway"/>
                <a:ea typeface="Raleway"/>
                <a:cs typeface="Raleway"/>
                <a:sym typeface="Raleway"/>
              </a:defRPr>
            </a:lvl6pPr>
            <a:lvl7pPr lvl="6" rtl="0">
              <a:spcBef>
                <a:spcPts val="0"/>
              </a:spcBef>
              <a:spcAft>
                <a:spcPts val="0"/>
              </a:spcAft>
              <a:buSzPts val="2800"/>
              <a:buFont typeface="Raleway"/>
              <a:buNone/>
              <a:defRPr b="1" sz="2800">
                <a:latin typeface="Raleway"/>
                <a:ea typeface="Raleway"/>
                <a:cs typeface="Raleway"/>
                <a:sym typeface="Raleway"/>
              </a:defRPr>
            </a:lvl7pPr>
            <a:lvl8pPr lvl="7" rtl="0">
              <a:spcBef>
                <a:spcPts val="0"/>
              </a:spcBef>
              <a:spcAft>
                <a:spcPts val="0"/>
              </a:spcAft>
              <a:buSzPts val="2800"/>
              <a:buFont typeface="Raleway"/>
              <a:buNone/>
              <a:defRPr b="1" sz="2800">
                <a:latin typeface="Raleway"/>
                <a:ea typeface="Raleway"/>
                <a:cs typeface="Raleway"/>
                <a:sym typeface="Raleway"/>
              </a:defRPr>
            </a:lvl8pPr>
            <a:lvl9pPr lvl="8" rtl="0">
              <a:spcBef>
                <a:spcPts val="0"/>
              </a:spcBef>
              <a:spcAft>
                <a:spcPts val="0"/>
              </a:spcAft>
              <a:buSzPts val="2800"/>
              <a:buFont typeface="Raleway"/>
              <a:buNone/>
              <a:defRPr b="1" sz="2800">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rtl="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rtl="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accent1"/>
                </a:solidFill>
                <a:latin typeface="Lato"/>
                <a:ea typeface="Lato"/>
                <a:cs typeface="Lato"/>
                <a:sym typeface="Lato"/>
              </a:defRPr>
            </a:lvl1pPr>
            <a:lvl2pPr lvl="1" rtl="0" algn="r">
              <a:buNone/>
              <a:defRPr sz="1000">
                <a:solidFill>
                  <a:schemeClr val="accent1"/>
                </a:solidFill>
                <a:latin typeface="Lato"/>
                <a:ea typeface="Lato"/>
                <a:cs typeface="Lato"/>
                <a:sym typeface="Lato"/>
              </a:defRPr>
            </a:lvl2pPr>
            <a:lvl3pPr lvl="2" rtl="0" algn="r">
              <a:buNone/>
              <a:defRPr sz="1000">
                <a:solidFill>
                  <a:schemeClr val="accent1"/>
                </a:solidFill>
                <a:latin typeface="Lato"/>
                <a:ea typeface="Lato"/>
                <a:cs typeface="Lato"/>
                <a:sym typeface="Lato"/>
              </a:defRPr>
            </a:lvl3pPr>
            <a:lvl4pPr lvl="3" rtl="0" algn="r">
              <a:buNone/>
              <a:defRPr sz="1000">
                <a:solidFill>
                  <a:schemeClr val="accent1"/>
                </a:solidFill>
                <a:latin typeface="Lato"/>
                <a:ea typeface="Lato"/>
                <a:cs typeface="Lato"/>
                <a:sym typeface="Lato"/>
              </a:defRPr>
            </a:lvl4pPr>
            <a:lvl5pPr lvl="4" rtl="0" algn="r">
              <a:buNone/>
              <a:defRPr sz="1000">
                <a:solidFill>
                  <a:schemeClr val="accent1"/>
                </a:solidFill>
                <a:latin typeface="Lato"/>
                <a:ea typeface="Lato"/>
                <a:cs typeface="Lato"/>
                <a:sym typeface="Lato"/>
              </a:defRPr>
            </a:lvl5pPr>
            <a:lvl6pPr lvl="5" rtl="0" algn="r">
              <a:buNone/>
              <a:defRPr sz="1000">
                <a:solidFill>
                  <a:schemeClr val="accent1"/>
                </a:solidFill>
                <a:latin typeface="Lato"/>
                <a:ea typeface="Lato"/>
                <a:cs typeface="Lato"/>
                <a:sym typeface="Lato"/>
              </a:defRPr>
            </a:lvl6pPr>
            <a:lvl7pPr lvl="6" rtl="0" algn="r">
              <a:buNone/>
              <a:defRPr sz="1000">
                <a:solidFill>
                  <a:schemeClr val="accent1"/>
                </a:solidFill>
                <a:latin typeface="Lato"/>
                <a:ea typeface="Lato"/>
                <a:cs typeface="Lato"/>
                <a:sym typeface="Lato"/>
              </a:defRPr>
            </a:lvl7pPr>
            <a:lvl8pPr lvl="7" rtl="0" algn="r">
              <a:buNone/>
              <a:defRPr sz="1000">
                <a:solidFill>
                  <a:schemeClr val="accent1"/>
                </a:solidFill>
                <a:latin typeface="Lato"/>
                <a:ea typeface="Lato"/>
                <a:cs typeface="Lato"/>
                <a:sym typeface="Lato"/>
              </a:defRPr>
            </a:lvl8pPr>
            <a:lvl9pPr lvl="8" rtl="0"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0.png"/><Relationship Id="rId4" Type="http://schemas.openxmlformats.org/officeDocument/2006/relationships/image" Target="../media/image4.png"/><Relationship Id="rId5" Type="http://schemas.openxmlformats.org/officeDocument/2006/relationships/image" Target="../media/image8.png"/><Relationship Id="rId6" Type="http://schemas.openxmlformats.org/officeDocument/2006/relationships/image" Target="../media/image18.png"/><Relationship Id="rId7" Type="http://schemas.openxmlformats.org/officeDocument/2006/relationships/image" Target="../media/image1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4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4.png"/><Relationship Id="rId4" Type="http://schemas.openxmlformats.org/officeDocument/2006/relationships/image" Target="../media/image19.png"/><Relationship Id="rId5" Type="http://schemas.openxmlformats.org/officeDocument/2006/relationships/image" Target="../media/image22.png"/><Relationship Id="rId6" Type="http://schemas.openxmlformats.org/officeDocument/2006/relationships/image" Target="../media/image4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3.gif"/><Relationship Id="rId4" Type="http://schemas.openxmlformats.org/officeDocument/2006/relationships/image" Target="../media/image26.png"/><Relationship Id="rId5" Type="http://schemas.openxmlformats.org/officeDocument/2006/relationships/image" Target="../media/image4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5.png"/><Relationship Id="rId4" Type="http://schemas.openxmlformats.org/officeDocument/2006/relationships/image" Target="../media/image4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7.png"/><Relationship Id="rId4" Type="http://schemas.openxmlformats.org/officeDocument/2006/relationships/image" Target="../media/image30.png"/><Relationship Id="rId5" Type="http://schemas.openxmlformats.org/officeDocument/2006/relationships/image" Target="../media/image29.png"/><Relationship Id="rId6" Type="http://schemas.openxmlformats.org/officeDocument/2006/relationships/image" Target="../media/image28.png"/><Relationship Id="rId7" Type="http://schemas.openxmlformats.org/officeDocument/2006/relationships/image" Target="../media/image7.png"/><Relationship Id="rId8"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31.png"/><Relationship Id="rId4" Type="http://schemas.openxmlformats.org/officeDocument/2006/relationships/image" Target="../media/image32.png"/><Relationship Id="rId5" Type="http://schemas.openxmlformats.org/officeDocument/2006/relationships/image" Target="../media/image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31.png"/><Relationship Id="rId4" Type="http://schemas.openxmlformats.org/officeDocument/2006/relationships/image" Target="../media/image35.png"/><Relationship Id="rId5" Type="http://schemas.openxmlformats.org/officeDocument/2006/relationships/image" Target="../media/image33.png"/><Relationship Id="rId6" Type="http://schemas.openxmlformats.org/officeDocument/2006/relationships/image" Target="../media/image36.png"/><Relationship Id="rId7" Type="http://schemas.openxmlformats.org/officeDocument/2006/relationships/image" Target="../media/image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37.png"/><Relationship Id="rId4" Type="http://schemas.openxmlformats.org/officeDocument/2006/relationships/image" Target="../media/image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31.png"/><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5.png"/><Relationship Id="rId4" Type="http://schemas.openxmlformats.org/officeDocument/2006/relationships/image" Target="../media/image14.png"/><Relationship Id="rId5" Type="http://schemas.openxmlformats.org/officeDocument/2006/relationships/image" Target="../media/image3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4.png"/><Relationship Id="rId4" Type="http://schemas.openxmlformats.org/officeDocument/2006/relationships/image" Target="../media/image7.png"/><Relationship Id="rId5" Type="http://schemas.openxmlformats.org/officeDocument/2006/relationships/image" Target="../media/image4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4.png"/><Relationship Id="rId4" Type="http://schemas.openxmlformats.org/officeDocument/2006/relationships/image" Target="../media/image38.png"/><Relationship Id="rId5" Type="http://schemas.openxmlformats.org/officeDocument/2006/relationships/image" Target="../media/image4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39.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hyperlink" Target="http://www.faa.gov/data_research/aviation_data_statistics/media/cost_delay_estimates.pdf" TargetMode="External"/><Relationship Id="rId4" Type="http://schemas.openxmlformats.org/officeDocument/2006/relationships/hyperlink" Target="http://www.transtats.bts.gov/DatabaseInfo.asp?DB_ID=120" TargetMode="External"/><Relationship Id="rId5" Type="http://schemas.openxmlformats.org/officeDocument/2006/relationships/hyperlink" Target="http://www.ncdc.noaa.gov/data-access/land-based-station-data/land-based-datasets"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4.png"/><Relationship Id="rId4" Type="http://schemas.openxmlformats.org/officeDocument/2006/relationships/image" Target="../media/image42.png"/><Relationship Id="rId9" Type="http://schemas.openxmlformats.org/officeDocument/2006/relationships/image" Target="../media/image11.png"/><Relationship Id="rId5" Type="http://schemas.openxmlformats.org/officeDocument/2006/relationships/image" Target="../media/image8.png"/><Relationship Id="rId6" Type="http://schemas.openxmlformats.org/officeDocument/2006/relationships/image" Target="../media/image7.png"/><Relationship Id="rId7" Type="http://schemas.openxmlformats.org/officeDocument/2006/relationships/image" Target="../media/image14.png"/><Relationship Id="rId8"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4.png"/><Relationship Id="rId4" Type="http://schemas.openxmlformats.org/officeDocument/2006/relationships/image" Target="../media/image1.png"/><Relationship Id="rId5"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4.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3.gif"/><Relationship Id="rId4" Type="http://schemas.openxmlformats.org/officeDocument/2006/relationships/image" Target="../media/image3.png"/><Relationship Id="rId5" Type="http://schemas.openxmlformats.org/officeDocument/2006/relationships/image" Target="../media/image15.gif"/><Relationship Id="rId6" Type="http://schemas.openxmlformats.org/officeDocument/2006/relationships/image" Target="../media/image4.png"/><Relationship Id="rId7"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4.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4.png"/><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3"/>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Flight Delays</a:t>
            </a:r>
            <a:endParaRPr/>
          </a:p>
        </p:txBody>
      </p:sp>
      <p:sp>
        <p:nvSpPr>
          <p:cNvPr id="87" name="Google Shape;87;p13"/>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Final Presentation</a:t>
            </a:r>
            <a:endParaRPr/>
          </a:p>
          <a:p>
            <a:pPr indent="0" lvl="0" marL="0" rtl="0" algn="l">
              <a:spcBef>
                <a:spcPts val="0"/>
              </a:spcBef>
              <a:spcAft>
                <a:spcPts val="0"/>
              </a:spcAft>
              <a:buNone/>
            </a:pPr>
            <a:r>
              <a:rPr lang="en"/>
              <a:t>Team 25</a:t>
            </a:r>
            <a:endParaRPr/>
          </a:p>
          <a:p>
            <a:pPr indent="0" lvl="0" marL="0" rtl="0" algn="l">
              <a:spcBef>
                <a:spcPts val="0"/>
              </a:spcBef>
              <a:spcAft>
                <a:spcPts val="0"/>
              </a:spcAft>
              <a:buNone/>
            </a:pPr>
            <a:r>
              <a:rPr lang="en"/>
              <a:t>Jaclyn Andrews, Alyssa Augsburger, John Lee</a:t>
            </a:r>
            <a:endParaRPr/>
          </a:p>
          <a:p>
            <a:pPr indent="0" lvl="0" marL="0" rtl="0" algn="l">
              <a:spcBef>
                <a:spcPts val="0"/>
              </a:spcBef>
              <a:spcAft>
                <a:spcPts val="0"/>
              </a:spcAft>
              <a:buNone/>
            </a:pPr>
            <a:r>
              <a:rPr lang="en"/>
              <a:t>December 12, 2020</a:t>
            </a:r>
            <a:endParaRPr/>
          </a:p>
        </p:txBody>
      </p:sp>
      <p:sp>
        <p:nvSpPr>
          <p:cNvPr id="88" name="Google Shape;88;p1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pic>
        <p:nvPicPr>
          <p:cNvPr id="201" name="Google Shape;201;p22"/>
          <p:cNvPicPr preferRelativeResize="0"/>
          <p:nvPr/>
        </p:nvPicPr>
        <p:blipFill>
          <a:blip r:embed="rId3">
            <a:alphaModFix/>
          </a:blip>
          <a:stretch>
            <a:fillRect/>
          </a:stretch>
        </p:blipFill>
        <p:spPr>
          <a:xfrm>
            <a:off x="4165952" y="717275"/>
            <a:ext cx="4919060" cy="4339975"/>
          </a:xfrm>
          <a:prstGeom prst="rect">
            <a:avLst/>
          </a:prstGeom>
          <a:noFill/>
          <a:ln>
            <a:noFill/>
          </a:ln>
        </p:spPr>
      </p:pic>
      <p:sp>
        <p:nvSpPr>
          <p:cNvPr id="202" name="Google Shape;202;p22"/>
          <p:cNvSpPr txBox="1"/>
          <p:nvPr>
            <p:ph type="title"/>
          </p:nvPr>
        </p:nvSpPr>
        <p:spPr>
          <a:xfrm>
            <a:off x="0" y="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
            </a:r>
            <a:r>
              <a:rPr lang="en"/>
              <a:t>ata Processing: Data Join</a:t>
            </a:r>
            <a:endParaRPr/>
          </a:p>
        </p:txBody>
      </p:sp>
      <p:sp>
        <p:nvSpPr>
          <p:cNvPr id="203" name="Google Shape;203;p22"/>
          <p:cNvSpPr txBox="1"/>
          <p:nvPr>
            <p:ph idx="1" type="body"/>
          </p:nvPr>
        </p:nvSpPr>
        <p:spPr>
          <a:xfrm>
            <a:off x="729450" y="1441200"/>
            <a:ext cx="3436500" cy="32496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u="sng"/>
              <a:t>Flights &amp; Weather Data Join</a:t>
            </a:r>
            <a:endParaRPr b="1" u="sng"/>
          </a:p>
          <a:p>
            <a:pPr indent="0" lvl="0" marL="0" rtl="0" algn="l">
              <a:lnSpc>
                <a:spcPct val="100000"/>
              </a:lnSpc>
              <a:spcBef>
                <a:spcPts val="0"/>
              </a:spcBef>
              <a:spcAft>
                <a:spcPts val="0"/>
              </a:spcAft>
              <a:buNone/>
            </a:pPr>
            <a:r>
              <a:t/>
            </a:r>
            <a:endParaRPr/>
          </a:p>
          <a:p>
            <a:pPr indent="-311150" lvl="0" marL="457200" rtl="0" algn="l">
              <a:lnSpc>
                <a:spcPct val="100000"/>
              </a:lnSpc>
              <a:spcBef>
                <a:spcPts val="0"/>
              </a:spcBef>
              <a:spcAft>
                <a:spcPts val="0"/>
              </a:spcAft>
              <a:buSzPts val="1300"/>
              <a:buChar char="●"/>
            </a:pPr>
            <a:r>
              <a:rPr lang="en"/>
              <a:t>Flights airport code (IATA &lt;-&gt; ICAO)</a:t>
            </a:r>
            <a:endParaRPr/>
          </a:p>
          <a:p>
            <a:pPr indent="0" lvl="0" marL="457200" rtl="0" algn="l">
              <a:lnSpc>
                <a:spcPct val="100000"/>
              </a:lnSpc>
              <a:spcBef>
                <a:spcPts val="0"/>
              </a:spcBef>
              <a:spcAft>
                <a:spcPts val="0"/>
              </a:spcAft>
              <a:buNone/>
            </a:pPr>
            <a:r>
              <a:t/>
            </a:r>
            <a:endParaRPr/>
          </a:p>
          <a:p>
            <a:pPr indent="-311150" lvl="0" marL="457200" rtl="0" algn="l">
              <a:lnSpc>
                <a:spcPct val="100000"/>
              </a:lnSpc>
              <a:spcBef>
                <a:spcPts val="0"/>
              </a:spcBef>
              <a:spcAft>
                <a:spcPts val="0"/>
              </a:spcAft>
              <a:buSzPts val="1300"/>
              <a:buChar char="●"/>
            </a:pPr>
            <a:r>
              <a:rPr lang="en"/>
              <a:t>Flights datetime transformation</a:t>
            </a:r>
            <a:endParaRPr/>
          </a:p>
          <a:p>
            <a:pPr indent="0" lvl="0" marL="457200" rtl="0" algn="l">
              <a:lnSpc>
                <a:spcPct val="100000"/>
              </a:lnSpc>
              <a:spcBef>
                <a:spcPts val="0"/>
              </a:spcBef>
              <a:spcAft>
                <a:spcPts val="0"/>
              </a:spcAft>
              <a:buNone/>
            </a:pPr>
            <a:r>
              <a:t/>
            </a:r>
            <a:endParaRPr/>
          </a:p>
          <a:p>
            <a:pPr indent="-311150" lvl="0" marL="457200" rtl="0" algn="l">
              <a:lnSpc>
                <a:spcPct val="100000"/>
              </a:lnSpc>
              <a:spcBef>
                <a:spcPts val="0"/>
              </a:spcBef>
              <a:spcAft>
                <a:spcPts val="0"/>
              </a:spcAft>
              <a:buSzPts val="1300"/>
              <a:buChar char="●"/>
            </a:pPr>
            <a:r>
              <a:rPr lang="en"/>
              <a:t>Flights timezone adjustment</a:t>
            </a:r>
            <a:endParaRPr b="1" u="sng"/>
          </a:p>
          <a:p>
            <a:pPr indent="0" lvl="0" marL="457200" rtl="0" algn="l">
              <a:lnSpc>
                <a:spcPct val="100000"/>
              </a:lnSpc>
              <a:spcBef>
                <a:spcPts val="0"/>
              </a:spcBef>
              <a:spcAft>
                <a:spcPts val="0"/>
              </a:spcAft>
              <a:buNone/>
            </a:pPr>
            <a:r>
              <a:t/>
            </a:r>
            <a:endParaRPr/>
          </a:p>
          <a:p>
            <a:pPr indent="-311150" lvl="0" marL="457200" rtl="0" algn="l">
              <a:lnSpc>
                <a:spcPct val="100000"/>
              </a:lnSpc>
              <a:spcBef>
                <a:spcPts val="0"/>
              </a:spcBef>
              <a:spcAft>
                <a:spcPts val="0"/>
              </a:spcAft>
              <a:buSzPts val="1300"/>
              <a:buChar char="●"/>
            </a:pPr>
            <a:r>
              <a:rPr lang="en"/>
              <a:t>Join on data 2-hours prior</a:t>
            </a:r>
            <a:endParaRPr/>
          </a:p>
        </p:txBody>
      </p:sp>
      <p:sp>
        <p:nvSpPr>
          <p:cNvPr id="204" name="Google Shape;204;p2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05" name="Google Shape;205;p22"/>
          <p:cNvPicPr preferRelativeResize="0"/>
          <p:nvPr/>
        </p:nvPicPr>
        <p:blipFill>
          <a:blip r:embed="rId4">
            <a:alphaModFix/>
          </a:blip>
          <a:stretch>
            <a:fillRect/>
          </a:stretch>
        </p:blipFill>
        <p:spPr>
          <a:xfrm>
            <a:off x="8153388" y="38988"/>
            <a:ext cx="411480" cy="411480"/>
          </a:xfrm>
          <a:prstGeom prst="rect">
            <a:avLst/>
          </a:prstGeom>
          <a:noFill/>
          <a:ln>
            <a:noFill/>
          </a:ln>
        </p:spPr>
      </p:pic>
      <p:pic>
        <p:nvPicPr>
          <p:cNvPr id="206" name="Google Shape;206;p22"/>
          <p:cNvPicPr preferRelativeResize="0"/>
          <p:nvPr/>
        </p:nvPicPr>
        <p:blipFill>
          <a:blip r:embed="rId5">
            <a:alphaModFix/>
          </a:blip>
          <a:stretch>
            <a:fillRect/>
          </a:stretch>
        </p:blipFill>
        <p:spPr>
          <a:xfrm>
            <a:off x="8604909" y="39004"/>
            <a:ext cx="411480" cy="411480"/>
          </a:xfrm>
          <a:prstGeom prst="rect">
            <a:avLst/>
          </a:prstGeom>
          <a:noFill/>
          <a:ln>
            <a:noFill/>
          </a:ln>
        </p:spPr>
      </p:pic>
      <p:pic>
        <p:nvPicPr>
          <p:cNvPr id="207" name="Google Shape;207;p22"/>
          <p:cNvPicPr preferRelativeResize="0"/>
          <p:nvPr/>
        </p:nvPicPr>
        <p:blipFill>
          <a:blip r:embed="rId6">
            <a:alphaModFix/>
          </a:blip>
          <a:stretch>
            <a:fillRect/>
          </a:stretch>
        </p:blipFill>
        <p:spPr>
          <a:xfrm>
            <a:off x="147525" y="3486125"/>
            <a:ext cx="3920775" cy="1128350"/>
          </a:xfrm>
          <a:prstGeom prst="rect">
            <a:avLst/>
          </a:prstGeom>
          <a:noFill/>
          <a:ln cap="flat" cmpd="sng" w="9525">
            <a:solidFill>
              <a:schemeClr val="dk2"/>
            </a:solidFill>
            <a:prstDash val="solid"/>
            <a:round/>
            <a:headEnd len="sm" w="sm" type="none"/>
            <a:tailEnd len="sm" w="sm" type="none"/>
          </a:ln>
        </p:spPr>
      </p:pic>
      <p:pic>
        <p:nvPicPr>
          <p:cNvPr id="208" name="Google Shape;208;p22"/>
          <p:cNvPicPr preferRelativeResize="0"/>
          <p:nvPr/>
        </p:nvPicPr>
        <p:blipFill>
          <a:blip r:embed="rId7">
            <a:alphaModFix/>
          </a:blip>
          <a:stretch>
            <a:fillRect/>
          </a:stretch>
        </p:blipFill>
        <p:spPr>
          <a:xfrm>
            <a:off x="60638" y="4749850"/>
            <a:ext cx="4094550" cy="288006"/>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23"/>
          <p:cNvSpPr txBox="1"/>
          <p:nvPr>
            <p:ph type="title"/>
          </p:nvPr>
        </p:nvSpPr>
        <p:spPr>
          <a:xfrm>
            <a:off x="0" y="0"/>
            <a:ext cx="84582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Feature Engineering: </a:t>
            </a:r>
            <a:r>
              <a:rPr lang="en"/>
              <a:t>Selection and Transformation</a:t>
            </a:r>
            <a:endParaRPr/>
          </a:p>
        </p:txBody>
      </p:sp>
      <p:graphicFrame>
        <p:nvGraphicFramePr>
          <p:cNvPr id="214" name="Google Shape;214;p23"/>
          <p:cNvGraphicFramePr/>
          <p:nvPr/>
        </p:nvGraphicFramePr>
        <p:xfrm>
          <a:off x="2195800" y="1387150"/>
          <a:ext cx="3000000" cy="3000000"/>
        </p:xfrm>
        <a:graphic>
          <a:graphicData uri="http://schemas.openxmlformats.org/drawingml/2006/table">
            <a:tbl>
              <a:tblPr>
                <a:noFill/>
                <a:tableStyleId>{D0634C8B-030E-4AA9-9E48-CB2331F96D48}</a:tableStyleId>
              </a:tblPr>
              <a:tblGrid>
                <a:gridCol w="2931550"/>
                <a:gridCol w="2332650"/>
              </a:tblGrid>
              <a:tr h="1874975">
                <a:tc>
                  <a:txBody>
                    <a:bodyPr/>
                    <a:lstStyle/>
                    <a:p>
                      <a:pPr indent="-292100" lvl="0" marL="457200" rtl="0" algn="l">
                        <a:spcBef>
                          <a:spcPts val="0"/>
                        </a:spcBef>
                        <a:spcAft>
                          <a:spcPts val="0"/>
                        </a:spcAft>
                        <a:buClr>
                          <a:schemeClr val="accent1"/>
                        </a:buClr>
                        <a:buSzPts val="1000"/>
                        <a:buFont typeface="Lato"/>
                        <a:buChar char="●"/>
                      </a:pPr>
                      <a:r>
                        <a:rPr b="1" lang="en" sz="1000">
                          <a:solidFill>
                            <a:schemeClr val="accent1"/>
                          </a:solidFill>
                          <a:latin typeface="Lato"/>
                          <a:ea typeface="Lato"/>
                          <a:cs typeface="Lato"/>
                          <a:sym typeface="Lato"/>
                        </a:rPr>
                        <a:t>Month</a:t>
                      </a:r>
                      <a:endParaRPr b="1" sz="1000">
                        <a:solidFill>
                          <a:schemeClr val="accent1"/>
                        </a:solidFill>
                        <a:latin typeface="Lato"/>
                        <a:ea typeface="Lato"/>
                        <a:cs typeface="Lato"/>
                        <a:sym typeface="Lato"/>
                      </a:endParaRPr>
                    </a:p>
                    <a:p>
                      <a:pPr indent="-292100" lvl="0" marL="457200" rtl="0" algn="l">
                        <a:spcBef>
                          <a:spcPts val="0"/>
                        </a:spcBef>
                        <a:spcAft>
                          <a:spcPts val="0"/>
                        </a:spcAft>
                        <a:buClr>
                          <a:schemeClr val="accent1"/>
                        </a:buClr>
                        <a:buSzPts val="1000"/>
                        <a:buFont typeface="Lato"/>
                        <a:buChar char="●"/>
                      </a:pPr>
                      <a:r>
                        <a:rPr b="1" lang="en" sz="1000">
                          <a:solidFill>
                            <a:schemeClr val="accent1"/>
                          </a:solidFill>
                          <a:latin typeface="Lato"/>
                          <a:ea typeface="Lato"/>
                          <a:cs typeface="Lato"/>
                          <a:sym typeface="Lato"/>
                        </a:rPr>
                        <a:t>Day of week</a:t>
                      </a:r>
                      <a:endParaRPr b="1" sz="1000">
                        <a:solidFill>
                          <a:schemeClr val="accent1"/>
                        </a:solidFill>
                        <a:latin typeface="Lato"/>
                        <a:ea typeface="Lato"/>
                        <a:cs typeface="Lato"/>
                        <a:sym typeface="Lato"/>
                      </a:endParaRPr>
                    </a:p>
                    <a:p>
                      <a:pPr indent="-292100" lvl="0" marL="457200" rtl="0" algn="l">
                        <a:spcBef>
                          <a:spcPts val="0"/>
                        </a:spcBef>
                        <a:spcAft>
                          <a:spcPts val="0"/>
                        </a:spcAft>
                        <a:buClr>
                          <a:schemeClr val="accent1"/>
                        </a:buClr>
                        <a:buSzPts val="1000"/>
                        <a:buFont typeface="Lato"/>
                        <a:buChar char="●"/>
                      </a:pPr>
                      <a:r>
                        <a:rPr b="1" lang="en" sz="1000">
                          <a:solidFill>
                            <a:schemeClr val="accent1"/>
                          </a:solidFill>
                          <a:latin typeface="Lato"/>
                          <a:ea typeface="Lato"/>
                          <a:cs typeface="Lato"/>
                          <a:sym typeface="Lato"/>
                        </a:rPr>
                        <a:t>Carrier</a:t>
                      </a:r>
                      <a:endParaRPr b="1" sz="1000">
                        <a:solidFill>
                          <a:schemeClr val="accent1"/>
                        </a:solidFill>
                        <a:latin typeface="Lato"/>
                        <a:ea typeface="Lato"/>
                        <a:cs typeface="Lato"/>
                        <a:sym typeface="Lato"/>
                      </a:endParaRPr>
                    </a:p>
                    <a:p>
                      <a:pPr indent="-292100" lvl="0" marL="457200" rtl="0" algn="l">
                        <a:spcBef>
                          <a:spcPts val="0"/>
                        </a:spcBef>
                        <a:spcAft>
                          <a:spcPts val="0"/>
                        </a:spcAft>
                        <a:buClr>
                          <a:schemeClr val="accent1"/>
                        </a:buClr>
                        <a:buSzPts val="1000"/>
                        <a:buFont typeface="Lato"/>
                        <a:buChar char="●"/>
                      </a:pPr>
                      <a:r>
                        <a:rPr b="1" lang="en" sz="1000">
                          <a:solidFill>
                            <a:schemeClr val="accent1"/>
                          </a:solidFill>
                          <a:latin typeface="Lato"/>
                          <a:ea typeface="Lato"/>
                          <a:cs typeface="Lato"/>
                          <a:sym typeface="Lato"/>
                        </a:rPr>
                        <a:t>Origin airport</a:t>
                      </a:r>
                      <a:endParaRPr b="1" sz="1000">
                        <a:solidFill>
                          <a:schemeClr val="accent1"/>
                        </a:solidFill>
                        <a:latin typeface="Lato"/>
                        <a:ea typeface="Lato"/>
                        <a:cs typeface="Lato"/>
                        <a:sym typeface="Lato"/>
                      </a:endParaRPr>
                    </a:p>
                    <a:p>
                      <a:pPr indent="-292100" lvl="0" marL="457200" rtl="0" algn="l">
                        <a:spcBef>
                          <a:spcPts val="0"/>
                        </a:spcBef>
                        <a:spcAft>
                          <a:spcPts val="0"/>
                        </a:spcAft>
                        <a:buClr>
                          <a:schemeClr val="accent1"/>
                        </a:buClr>
                        <a:buSzPts val="1000"/>
                        <a:buFont typeface="Lato"/>
                        <a:buChar char="●"/>
                      </a:pPr>
                      <a:r>
                        <a:rPr b="1" lang="en" sz="1000">
                          <a:solidFill>
                            <a:schemeClr val="accent1"/>
                          </a:solidFill>
                          <a:latin typeface="Lato"/>
                          <a:ea typeface="Lato"/>
                          <a:cs typeface="Lato"/>
                          <a:sym typeface="Lato"/>
                        </a:rPr>
                        <a:t>Origin state</a:t>
                      </a:r>
                      <a:endParaRPr b="1" sz="1000">
                        <a:solidFill>
                          <a:schemeClr val="accent1"/>
                        </a:solidFill>
                        <a:latin typeface="Lato"/>
                        <a:ea typeface="Lato"/>
                        <a:cs typeface="Lato"/>
                        <a:sym typeface="Lato"/>
                      </a:endParaRPr>
                    </a:p>
                    <a:p>
                      <a:pPr indent="-292100" lvl="0" marL="457200" rtl="0" algn="l">
                        <a:spcBef>
                          <a:spcPts val="0"/>
                        </a:spcBef>
                        <a:spcAft>
                          <a:spcPts val="0"/>
                        </a:spcAft>
                        <a:buClr>
                          <a:schemeClr val="accent1"/>
                        </a:buClr>
                        <a:buSzPts val="1000"/>
                        <a:buFont typeface="Lato"/>
                        <a:buChar char="●"/>
                      </a:pPr>
                      <a:r>
                        <a:rPr b="1" lang="en" sz="1000">
                          <a:solidFill>
                            <a:schemeClr val="accent1"/>
                          </a:solidFill>
                          <a:latin typeface="Lato"/>
                          <a:ea typeface="Lato"/>
                          <a:cs typeface="Lato"/>
                          <a:sym typeface="Lato"/>
                        </a:rPr>
                        <a:t>Destination airport</a:t>
                      </a:r>
                      <a:endParaRPr b="1" sz="1000">
                        <a:solidFill>
                          <a:schemeClr val="accent1"/>
                        </a:solidFill>
                        <a:latin typeface="Lato"/>
                        <a:ea typeface="Lato"/>
                        <a:cs typeface="Lato"/>
                        <a:sym typeface="Lato"/>
                      </a:endParaRPr>
                    </a:p>
                    <a:p>
                      <a:pPr indent="-292100" lvl="0" marL="457200" rtl="0" algn="l">
                        <a:spcBef>
                          <a:spcPts val="0"/>
                        </a:spcBef>
                        <a:spcAft>
                          <a:spcPts val="0"/>
                        </a:spcAft>
                        <a:buClr>
                          <a:schemeClr val="accent1"/>
                        </a:buClr>
                        <a:buSzPts val="1000"/>
                        <a:buFont typeface="Lato"/>
                        <a:buChar char="●"/>
                      </a:pPr>
                      <a:r>
                        <a:rPr b="1" lang="en" sz="1000">
                          <a:solidFill>
                            <a:schemeClr val="accent1"/>
                          </a:solidFill>
                          <a:latin typeface="Lato"/>
                          <a:ea typeface="Lato"/>
                          <a:cs typeface="Lato"/>
                          <a:sym typeface="Lato"/>
                        </a:rPr>
                        <a:t>Destination state</a:t>
                      </a:r>
                      <a:endParaRPr b="1" sz="1000">
                        <a:solidFill>
                          <a:schemeClr val="accent1"/>
                        </a:solidFill>
                        <a:latin typeface="Lato"/>
                        <a:ea typeface="Lato"/>
                        <a:cs typeface="Lato"/>
                        <a:sym typeface="Lato"/>
                      </a:endParaRPr>
                    </a:p>
                    <a:p>
                      <a:pPr indent="-292100" lvl="0" marL="457200" rtl="0" algn="l">
                        <a:spcBef>
                          <a:spcPts val="0"/>
                        </a:spcBef>
                        <a:spcAft>
                          <a:spcPts val="0"/>
                        </a:spcAft>
                        <a:buClr>
                          <a:schemeClr val="accent1"/>
                        </a:buClr>
                        <a:buSzPts val="1000"/>
                        <a:buFont typeface="Lato"/>
                        <a:buChar char="●"/>
                      </a:pPr>
                      <a:r>
                        <a:rPr b="1" lang="en" sz="1000">
                          <a:solidFill>
                            <a:schemeClr val="dk1"/>
                          </a:solidFill>
                          <a:latin typeface="Lato"/>
                          <a:ea typeface="Lato"/>
                          <a:cs typeface="Lato"/>
                          <a:sym typeface="Lato"/>
                        </a:rPr>
                        <a:t>Departure time </a:t>
                      </a:r>
                      <a:r>
                        <a:rPr b="1" lang="en" sz="900">
                          <a:solidFill>
                            <a:srgbClr val="999999"/>
                          </a:solidFill>
                          <a:latin typeface="Lato"/>
                          <a:ea typeface="Lato"/>
                          <a:cs typeface="Lato"/>
                          <a:sym typeface="Lato"/>
                        </a:rPr>
                        <a:t>(4 hr bins)</a:t>
                      </a:r>
                      <a:endParaRPr b="1" sz="900">
                        <a:solidFill>
                          <a:srgbClr val="999999"/>
                        </a:solidFill>
                        <a:latin typeface="Lato"/>
                        <a:ea typeface="Lato"/>
                        <a:cs typeface="Lato"/>
                        <a:sym typeface="Lato"/>
                      </a:endParaRPr>
                    </a:p>
                    <a:p>
                      <a:pPr indent="-292100" lvl="0" marL="457200" rtl="0" algn="l">
                        <a:spcBef>
                          <a:spcPts val="0"/>
                        </a:spcBef>
                        <a:spcAft>
                          <a:spcPts val="0"/>
                        </a:spcAft>
                        <a:buClr>
                          <a:schemeClr val="accent1"/>
                        </a:buClr>
                        <a:buSzPts val="1000"/>
                        <a:buFont typeface="Lato"/>
                        <a:buChar char="●"/>
                      </a:pPr>
                      <a:r>
                        <a:rPr b="1" lang="en" sz="1000">
                          <a:solidFill>
                            <a:schemeClr val="dk1"/>
                          </a:solidFill>
                          <a:latin typeface="Lato"/>
                          <a:ea typeface="Lato"/>
                          <a:cs typeface="Lato"/>
                          <a:sym typeface="Lato"/>
                        </a:rPr>
                        <a:t>First departure</a:t>
                      </a:r>
                      <a:r>
                        <a:rPr b="1" lang="en" sz="1000">
                          <a:solidFill>
                            <a:schemeClr val="accent1"/>
                          </a:solidFill>
                          <a:latin typeface="Lato"/>
                          <a:ea typeface="Lato"/>
                          <a:cs typeface="Lato"/>
                          <a:sym typeface="Lato"/>
                        </a:rPr>
                        <a:t> </a:t>
                      </a:r>
                      <a:r>
                        <a:rPr b="1" lang="en" sz="900">
                          <a:solidFill>
                            <a:srgbClr val="999999"/>
                          </a:solidFill>
                          <a:latin typeface="Lato"/>
                          <a:ea typeface="Lato"/>
                          <a:cs typeface="Lato"/>
                          <a:sym typeface="Lato"/>
                        </a:rPr>
                        <a:t>(Yes/No binary)</a:t>
                      </a:r>
                      <a:endParaRPr b="1" sz="900">
                        <a:solidFill>
                          <a:srgbClr val="999999"/>
                        </a:solidFill>
                        <a:latin typeface="Lato"/>
                        <a:ea typeface="Lato"/>
                        <a:cs typeface="Lato"/>
                        <a:sym typeface="Lato"/>
                      </a:endParaRPr>
                    </a:p>
                    <a:p>
                      <a:pPr indent="0" lvl="0" marL="0" rtl="0" algn="l">
                        <a:spcBef>
                          <a:spcPts val="0"/>
                        </a:spcBef>
                        <a:spcAft>
                          <a:spcPts val="0"/>
                        </a:spcAft>
                        <a:buNone/>
                      </a:pPr>
                      <a:r>
                        <a:t/>
                      </a:r>
                      <a:endParaRPr b="1" sz="1000">
                        <a:solidFill>
                          <a:schemeClr val="accent1"/>
                        </a:solidFill>
                        <a:latin typeface="Lato"/>
                        <a:ea typeface="Lato"/>
                        <a:cs typeface="Lato"/>
                        <a:sym typeface="Lato"/>
                      </a:endParaRPr>
                    </a:p>
                  </a:txBody>
                  <a:tcPr marT="18287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292100" lvl="0" marL="457200" rtl="0" algn="l">
                        <a:spcBef>
                          <a:spcPts val="0"/>
                        </a:spcBef>
                        <a:spcAft>
                          <a:spcPts val="0"/>
                        </a:spcAft>
                        <a:buClr>
                          <a:schemeClr val="accent1"/>
                        </a:buClr>
                        <a:buSzPts val="1000"/>
                        <a:buFont typeface="Lato"/>
                        <a:buChar char="●"/>
                      </a:pPr>
                      <a:r>
                        <a:rPr b="1" lang="en" sz="1000">
                          <a:solidFill>
                            <a:schemeClr val="accent1"/>
                          </a:solidFill>
                          <a:latin typeface="Lato"/>
                          <a:ea typeface="Lato"/>
                          <a:cs typeface="Lato"/>
                          <a:sym typeface="Lato"/>
                        </a:rPr>
                        <a:t>Elapsed Time</a:t>
                      </a:r>
                      <a:endParaRPr b="1" sz="1000">
                        <a:solidFill>
                          <a:schemeClr val="accent1"/>
                        </a:solidFill>
                        <a:latin typeface="Lato"/>
                        <a:ea typeface="Lato"/>
                        <a:cs typeface="Lato"/>
                        <a:sym typeface="Lato"/>
                      </a:endParaRPr>
                    </a:p>
                    <a:p>
                      <a:pPr indent="-292100" lvl="0" marL="457200" rtl="0" algn="l">
                        <a:spcBef>
                          <a:spcPts val="0"/>
                        </a:spcBef>
                        <a:spcAft>
                          <a:spcPts val="0"/>
                        </a:spcAft>
                        <a:buClr>
                          <a:schemeClr val="accent1"/>
                        </a:buClr>
                        <a:buSzPts val="1000"/>
                        <a:buFont typeface="Lato"/>
                        <a:buChar char="●"/>
                      </a:pPr>
                      <a:r>
                        <a:rPr b="1" lang="en" sz="1000">
                          <a:solidFill>
                            <a:schemeClr val="accent1"/>
                          </a:solidFill>
                          <a:latin typeface="Lato"/>
                          <a:ea typeface="Lato"/>
                          <a:cs typeface="Lato"/>
                          <a:sym typeface="Lato"/>
                        </a:rPr>
                        <a:t>Distance</a:t>
                      </a:r>
                      <a:endParaRPr b="1" sz="1000">
                        <a:solidFill>
                          <a:schemeClr val="accent1"/>
                        </a:solidFill>
                        <a:latin typeface="Lato"/>
                        <a:ea typeface="Lato"/>
                        <a:cs typeface="Lato"/>
                        <a:sym typeface="Lato"/>
                      </a:endParaRPr>
                    </a:p>
                    <a:p>
                      <a:pPr indent="0" lvl="0" marL="0" rtl="0" algn="l">
                        <a:spcBef>
                          <a:spcPts val="0"/>
                        </a:spcBef>
                        <a:spcAft>
                          <a:spcPts val="0"/>
                        </a:spcAft>
                        <a:buNone/>
                      </a:pPr>
                      <a:r>
                        <a:t/>
                      </a:r>
                      <a:endParaRPr sz="1000">
                        <a:solidFill>
                          <a:schemeClr val="accent1"/>
                        </a:solidFill>
                        <a:latin typeface="Lato"/>
                        <a:ea typeface="Lato"/>
                        <a:cs typeface="Lato"/>
                        <a:sym typeface="Lato"/>
                      </a:endParaRPr>
                    </a:p>
                  </a:txBody>
                  <a:tcPr marT="18287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r>
              <a:tr h="1291150">
                <a:tc>
                  <a:txBody>
                    <a:bodyPr/>
                    <a:lstStyle/>
                    <a:p>
                      <a:pPr indent="-292100" lvl="0" marL="457200" rtl="0" algn="l">
                        <a:spcBef>
                          <a:spcPts val="0"/>
                        </a:spcBef>
                        <a:spcAft>
                          <a:spcPts val="0"/>
                        </a:spcAft>
                        <a:buClr>
                          <a:schemeClr val="accent1"/>
                        </a:buClr>
                        <a:buSzPts val="1000"/>
                        <a:buFont typeface="Lato"/>
                        <a:buChar char="●"/>
                      </a:pPr>
                      <a:r>
                        <a:rPr b="1" lang="en" sz="1000">
                          <a:solidFill>
                            <a:schemeClr val="dk1"/>
                          </a:solidFill>
                          <a:latin typeface="Lato"/>
                          <a:ea typeface="Lato"/>
                          <a:cs typeface="Lato"/>
                          <a:sym typeface="Lato"/>
                        </a:rPr>
                        <a:t>Wind speed</a:t>
                      </a:r>
                      <a:r>
                        <a:rPr b="1" lang="en" sz="1000">
                          <a:solidFill>
                            <a:schemeClr val="accent1"/>
                          </a:solidFill>
                          <a:latin typeface="Lato"/>
                          <a:ea typeface="Lato"/>
                          <a:cs typeface="Lato"/>
                          <a:sym typeface="Lato"/>
                        </a:rPr>
                        <a:t> </a:t>
                      </a:r>
                      <a:r>
                        <a:rPr b="1" lang="en" sz="900">
                          <a:solidFill>
                            <a:srgbClr val="999999"/>
                          </a:solidFill>
                          <a:latin typeface="Lato"/>
                          <a:ea typeface="Lato"/>
                          <a:cs typeface="Lato"/>
                          <a:sym typeface="Lato"/>
                        </a:rPr>
                        <a:t>(Beaufort scale bins)</a:t>
                      </a:r>
                      <a:endParaRPr b="1" sz="900">
                        <a:solidFill>
                          <a:srgbClr val="999999"/>
                        </a:solidFill>
                        <a:latin typeface="Lato"/>
                        <a:ea typeface="Lato"/>
                        <a:cs typeface="Lato"/>
                        <a:sym typeface="Lato"/>
                      </a:endParaRPr>
                    </a:p>
                    <a:p>
                      <a:pPr indent="-292100" lvl="0" marL="457200" rtl="0" algn="l">
                        <a:spcBef>
                          <a:spcPts val="0"/>
                        </a:spcBef>
                        <a:spcAft>
                          <a:spcPts val="0"/>
                        </a:spcAft>
                        <a:buClr>
                          <a:schemeClr val="accent1"/>
                        </a:buClr>
                        <a:buSzPts val="1000"/>
                        <a:buFont typeface="Lato"/>
                        <a:buChar char="●"/>
                      </a:pPr>
                      <a:r>
                        <a:rPr b="1" lang="en" sz="1000">
                          <a:solidFill>
                            <a:schemeClr val="dk1"/>
                          </a:solidFill>
                          <a:latin typeface="Lato"/>
                          <a:ea typeface="Lato"/>
                          <a:cs typeface="Lato"/>
                          <a:sym typeface="Lato"/>
                        </a:rPr>
                        <a:t>Ceiling height </a:t>
                      </a:r>
                      <a:r>
                        <a:rPr b="1" lang="en" sz="900">
                          <a:solidFill>
                            <a:srgbClr val="999999"/>
                          </a:solidFill>
                          <a:latin typeface="Lato"/>
                          <a:ea typeface="Lato"/>
                          <a:cs typeface="Lato"/>
                          <a:sym typeface="Lato"/>
                        </a:rPr>
                        <a:t>(Limited/Unlimited binary)</a:t>
                      </a:r>
                      <a:endParaRPr b="1" sz="900">
                        <a:solidFill>
                          <a:srgbClr val="999999"/>
                        </a:solidFill>
                        <a:latin typeface="Lato"/>
                        <a:ea typeface="Lato"/>
                        <a:cs typeface="Lato"/>
                        <a:sym typeface="Lato"/>
                      </a:endParaRPr>
                    </a:p>
                    <a:p>
                      <a:pPr indent="-292100" lvl="0" marL="457200" rtl="0" algn="l">
                        <a:spcBef>
                          <a:spcPts val="0"/>
                        </a:spcBef>
                        <a:spcAft>
                          <a:spcPts val="0"/>
                        </a:spcAft>
                        <a:buClr>
                          <a:schemeClr val="accent1"/>
                        </a:buClr>
                        <a:buSzPts val="1000"/>
                        <a:buFont typeface="Lato"/>
                        <a:buChar char="●"/>
                      </a:pPr>
                      <a:r>
                        <a:rPr b="1" lang="en" sz="1000">
                          <a:solidFill>
                            <a:schemeClr val="dk1"/>
                          </a:solidFill>
                          <a:latin typeface="Lato"/>
                          <a:ea typeface="Lato"/>
                          <a:cs typeface="Lato"/>
                          <a:sym typeface="Lato"/>
                        </a:rPr>
                        <a:t>Visibility distance </a:t>
                      </a:r>
                      <a:r>
                        <a:rPr b="1" lang="en" sz="900">
                          <a:solidFill>
                            <a:srgbClr val="999999"/>
                          </a:solidFill>
                          <a:latin typeface="Lato"/>
                          <a:ea typeface="Lato"/>
                          <a:cs typeface="Lato"/>
                          <a:sym typeface="Lato"/>
                        </a:rPr>
                        <a:t>(+/- 10 miles binary)</a:t>
                      </a:r>
                      <a:endParaRPr b="1" sz="900">
                        <a:solidFill>
                          <a:srgbClr val="999999"/>
                        </a:solidFill>
                        <a:latin typeface="Lato"/>
                        <a:ea typeface="Lato"/>
                        <a:cs typeface="Lato"/>
                        <a:sym typeface="Lato"/>
                      </a:endParaRPr>
                    </a:p>
                    <a:p>
                      <a:pPr indent="-292100" lvl="0" marL="457200" rtl="0" algn="l">
                        <a:spcBef>
                          <a:spcPts val="0"/>
                        </a:spcBef>
                        <a:spcAft>
                          <a:spcPts val="0"/>
                        </a:spcAft>
                        <a:buClr>
                          <a:schemeClr val="accent1"/>
                        </a:buClr>
                        <a:buSzPts val="1000"/>
                        <a:buFont typeface="Lato"/>
                        <a:buChar char="●"/>
                      </a:pPr>
                      <a:r>
                        <a:rPr b="1" lang="en" sz="1000">
                          <a:solidFill>
                            <a:schemeClr val="accent1"/>
                          </a:solidFill>
                          <a:latin typeface="Lato"/>
                          <a:ea typeface="Lato"/>
                          <a:cs typeface="Lato"/>
                          <a:sym typeface="Lato"/>
                        </a:rPr>
                        <a:t>Visibility variability</a:t>
                      </a:r>
                      <a:endParaRPr b="1" sz="1000">
                        <a:solidFill>
                          <a:schemeClr val="accent1"/>
                        </a:solidFill>
                        <a:latin typeface="Lato"/>
                        <a:ea typeface="Lato"/>
                        <a:cs typeface="Lato"/>
                        <a:sym typeface="Lato"/>
                      </a:endParaRPr>
                    </a:p>
                    <a:p>
                      <a:pPr indent="0" lvl="0" marL="0" rtl="0" algn="l">
                        <a:spcBef>
                          <a:spcPts val="0"/>
                        </a:spcBef>
                        <a:spcAft>
                          <a:spcPts val="0"/>
                        </a:spcAft>
                        <a:buNone/>
                      </a:pPr>
                      <a:r>
                        <a:t/>
                      </a:r>
                      <a:endParaRPr sz="1000">
                        <a:solidFill>
                          <a:schemeClr val="accent1"/>
                        </a:solidFill>
                        <a:latin typeface="Lato"/>
                        <a:ea typeface="Lato"/>
                        <a:cs typeface="Lato"/>
                        <a:sym typeface="Lato"/>
                      </a:endParaRPr>
                    </a:p>
                  </a:txBody>
                  <a:tcPr marT="18287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292100" lvl="0" marL="457200" rtl="0" algn="l">
                        <a:spcBef>
                          <a:spcPts val="0"/>
                        </a:spcBef>
                        <a:spcAft>
                          <a:spcPts val="0"/>
                        </a:spcAft>
                        <a:buClr>
                          <a:schemeClr val="accent1"/>
                        </a:buClr>
                        <a:buSzPts val="1000"/>
                        <a:buFont typeface="Lato"/>
                        <a:buChar char="●"/>
                      </a:pPr>
                      <a:r>
                        <a:rPr b="1" lang="en" sz="1000">
                          <a:solidFill>
                            <a:schemeClr val="accent1"/>
                          </a:solidFill>
                          <a:latin typeface="Lato"/>
                          <a:ea typeface="Lato"/>
                          <a:cs typeface="Lato"/>
                          <a:sym typeface="Lato"/>
                        </a:rPr>
                        <a:t>Latitude</a:t>
                      </a:r>
                      <a:endParaRPr b="1" sz="1000">
                        <a:solidFill>
                          <a:schemeClr val="accent1"/>
                        </a:solidFill>
                        <a:latin typeface="Lato"/>
                        <a:ea typeface="Lato"/>
                        <a:cs typeface="Lato"/>
                        <a:sym typeface="Lato"/>
                      </a:endParaRPr>
                    </a:p>
                    <a:p>
                      <a:pPr indent="-292100" lvl="0" marL="457200" rtl="0" algn="l">
                        <a:spcBef>
                          <a:spcPts val="0"/>
                        </a:spcBef>
                        <a:spcAft>
                          <a:spcPts val="0"/>
                        </a:spcAft>
                        <a:buClr>
                          <a:schemeClr val="accent1"/>
                        </a:buClr>
                        <a:buSzPts val="1000"/>
                        <a:buFont typeface="Lato"/>
                        <a:buChar char="●"/>
                      </a:pPr>
                      <a:r>
                        <a:rPr b="1" lang="en" sz="1000">
                          <a:solidFill>
                            <a:schemeClr val="accent1"/>
                          </a:solidFill>
                          <a:latin typeface="Lato"/>
                          <a:ea typeface="Lato"/>
                          <a:cs typeface="Lato"/>
                          <a:sym typeface="Lato"/>
                        </a:rPr>
                        <a:t>Longitude</a:t>
                      </a:r>
                      <a:endParaRPr b="1" sz="1000">
                        <a:solidFill>
                          <a:schemeClr val="accent1"/>
                        </a:solidFill>
                        <a:latin typeface="Lato"/>
                        <a:ea typeface="Lato"/>
                        <a:cs typeface="Lato"/>
                        <a:sym typeface="Lato"/>
                      </a:endParaRPr>
                    </a:p>
                    <a:p>
                      <a:pPr indent="-292100" lvl="0" marL="457200" rtl="0" algn="l">
                        <a:spcBef>
                          <a:spcPts val="0"/>
                        </a:spcBef>
                        <a:spcAft>
                          <a:spcPts val="0"/>
                        </a:spcAft>
                        <a:buClr>
                          <a:schemeClr val="accent1"/>
                        </a:buClr>
                        <a:buSzPts val="1000"/>
                        <a:buFont typeface="Lato"/>
                        <a:buChar char="●"/>
                      </a:pPr>
                      <a:r>
                        <a:rPr b="1" lang="en" sz="1000">
                          <a:solidFill>
                            <a:schemeClr val="accent1"/>
                          </a:solidFill>
                          <a:latin typeface="Lato"/>
                          <a:ea typeface="Lato"/>
                          <a:cs typeface="Lato"/>
                          <a:sym typeface="Lato"/>
                        </a:rPr>
                        <a:t>Elevation</a:t>
                      </a:r>
                      <a:endParaRPr b="1" sz="1000">
                        <a:solidFill>
                          <a:schemeClr val="accent1"/>
                        </a:solidFill>
                        <a:latin typeface="Lato"/>
                        <a:ea typeface="Lato"/>
                        <a:cs typeface="Lato"/>
                        <a:sym typeface="Lato"/>
                      </a:endParaRPr>
                    </a:p>
                    <a:p>
                      <a:pPr indent="-292100" lvl="0" marL="457200" rtl="0" algn="l">
                        <a:spcBef>
                          <a:spcPts val="0"/>
                        </a:spcBef>
                        <a:spcAft>
                          <a:spcPts val="0"/>
                        </a:spcAft>
                        <a:buClr>
                          <a:schemeClr val="accent1"/>
                        </a:buClr>
                        <a:buSzPts val="1000"/>
                        <a:buFont typeface="Lato"/>
                        <a:buChar char="●"/>
                      </a:pPr>
                      <a:r>
                        <a:rPr b="1" lang="en" sz="1000">
                          <a:solidFill>
                            <a:schemeClr val="accent1"/>
                          </a:solidFill>
                          <a:latin typeface="Lato"/>
                          <a:ea typeface="Lato"/>
                          <a:cs typeface="Lato"/>
                          <a:sym typeface="Lato"/>
                        </a:rPr>
                        <a:t>Temperature</a:t>
                      </a:r>
                      <a:endParaRPr b="1" sz="1000">
                        <a:solidFill>
                          <a:schemeClr val="accent1"/>
                        </a:solidFill>
                        <a:latin typeface="Lato"/>
                        <a:ea typeface="Lato"/>
                        <a:cs typeface="Lato"/>
                        <a:sym typeface="Lato"/>
                      </a:endParaRPr>
                    </a:p>
                    <a:p>
                      <a:pPr indent="-292100" lvl="0" marL="457200" rtl="0" algn="l">
                        <a:spcBef>
                          <a:spcPts val="0"/>
                        </a:spcBef>
                        <a:spcAft>
                          <a:spcPts val="0"/>
                        </a:spcAft>
                        <a:buClr>
                          <a:schemeClr val="accent1"/>
                        </a:buClr>
                        <a:buSzPts val="1000"/>
                        <a:buFont typeface="Lato"/>
                        <a:buChar char="●"/>
                      </a:pPr>
                      <a:r>
                        <a:rPr b="1" lang="en" sz="1000">
                          <a:solidFill>
                            <a:schemeClr val="accent1"/>
                          </a:solidFill>
                          <a:latin typeface="Lato"/>
                          <a:ea typeface="Lato"/>
                          <a:cs typeface="Lato"/>
                          <a:sym typeface="Lato"/>
                        </a:rPr>
                        <a:t>Dew point</a:t>
                      </a:r>
                      <a:endParaRPr b="1" sz="1000">
                        <a:solidFill>
                          <a:schemeClr val="accent1"/>
                        </a:solidFill>
                        <a:latin typeface="Lato"/>
                        <a:ea typeface="Lato"/>
                        <a:cs typeface="Lato"/>
                        <a:sym typeface="Lato"/>
                      </a:endParaRPr>
                    </a:p>
                    <a:p>
                      <a:pPr indent="-292100" lvl="0" marL="457200" rtl="0" algn="l">
                        <a:spcBef>
                          <a:spcPts val="0"/>
                        </a:spcBef>
                        <a:spcAft>
                          <a:spcPts val="0"/>
                        </a:spcAft>
                        <a:buClr>
                          <a:schemeClr val="accent1"/>
                        </a:buClr>
                        <a:buSzPts val="1000"/>
                        <a:buFont typeface="Lato"/>
                        <a:buChar char="●"/>
                      </a:pPr>
                      <a:r>
                        <a:rPr b="1" lang="en" sz="1000">
                          <a:solidFill>
                            <a:schemeClr val="accent1"/>
                          </a:solidFill>
                          <a:latin typeface="Lato"/>
                          <a:ea typeface="Lato"/>
                          <a:cs typeface="Lato"/>
                          <a:sym typeface="Lato"/>
                        </a:rPr>
                        <a:t>Sea level pressure</a:t>
                      </a:r>
                      <a:endParaRPr b="1" sz="1000">
                        <a:solidFill>
                          <a:schemeClr val="accent1"/>
                        </a:solidFill>
                        <a:latin typeface="Lato"/>
                        <a:ea typeface="Lato"/>
                        <a:cs typeface="Lato"/>
                        <a:sym typeface="Lato"/>
                      </a:endParaRPr>
                    </a:p>
                  </a:txBody>
                  <a:tcPr marT="18287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r>
            </a:tbl>
          </a:graphicData>
        </a:graphic>
      </p:graphicFrame>
      <p:sp>
        <p:nvSpPr>
          <p:cNvPr id="215" name="Google Shape;215;p23"/>
          <p:cNvSpPr txBox="1"/>
          <p:nvPr/>
        </p:nvSpPr>
        <p:spPr>
          <a:xfrm>
            <a:off x="5214400" y="833350"/>
            <a:ext cx="2167500" cy="70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chemeClr val="accent1"/>
                </a:solidFill>
                <a:latin typeface="Lato"/>
                <a:ea typeface="Lato"/>
                <a:cs typeface="Lato"/>
                <a:sym typeface="Lato"/>
              </a:rPr>
              <a:t>Numerical</a:t>
            </a:r>
            <a:endParaRPr b="1" sz="1000">
              <a:solidFill>
                <a:schemeClr val="accent1"/>
              </a:solidFill>
              <a:latin typeface="Lato"/>
              <a:ea typeface="Lato"/>
              <a:cs typeface="Lato"/>
              <a:sym typeface="Lato"/>
            </a:endParaRPr>
          </a:p>
          <a:p>
            <a:pPr indent="0" lvl="0" marL="0" rtl="0" algn="ctr">
              <a:spcBef>
                <a:spcPts val="0"/>
              </a:spcBef>
              <a:spcAft>
                <a:spcPts val="0"/>
              </a:spcAft>
              <a:buNone/>
            </a:pPr>
            <a:r>
              <a:rPr b="1" lang="en" sz="1100">
                <a:solidFill>
                  <a:srgbClr val="999999"/>
                </a:solidFill>
                <a:latin typeface="Lato"/>
                <a:ea typeface="Lato"/>
                <a:cs typeface="Lato"/>
                <a:sym typeface="Lato"/>
              </a:rPr>
              <a:t>Normalized for Regression</a:t>
            </a:r>
            <a:endParaRPr b="1" sz="1100">
              <a:solidFill>
                <a:srgbClr val="999999"/>
              </a:solidFill>
              <a:latin typeface="Lato"/>
              <a:ea typeface="Lato"/>
              <a:cs typeface="Lato"/>
              <a:sym typeface="Lato"/>
            </a:endParaRPr>
          </a:p>
        </p:txBody>
      </p:sp>
      <p:sp>
        <p:nvSpPr>
          <p:cNvPr id="216" name="Google Shape;216;p23"/>
          <p:cNvSpPr txBox="1"/>
          <p:nvPr/>
        </p:nvSpPr>
        <p:spPr>
          <a:xfrm>
            <a:off x="1248800" y="2220475"/>
            <a:ext cx="984000" cy="47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solidFill>
                  <a:schemeClr val="accent1"/>
                </a:solidFill>
                <a:latin typeface="Lato"/>
                <a:ea typeface="Lato"/>
                <a:cs typeface="Lato"/>
                <a:sym typeface="Lato"/>
              </a:rPr>
              <a:t>Airlines</a:t>
            </a:r>
            <a:endParaRPr b="1" sz="1600">
              <a:solidFill>
                <a:schemeClr val="accent1"/>
              </a:solidFill>
              <a:latin typeface="Lato"/>
              <a:ea typeface="Lato"/>
              <a:cs typeface="Lato"/>
              <a:sym typeface="Lato"/>
            </a:endParaRPr>
          </a:p>
        </p:txBody>
      </p:sp>
      <p:sp>
        <p:nvSpPr>
          <p:cNvPr id="217" name="Google Shape;217;p23"/>
          <p:cNvSpPr txBox="1"/>
          <p:nvPr/>
        </p:nvSpPr>
        <p:spPr>
          <a:xfrm>
            <a:off x="1099550" y="3712850"/>
            <a:ext cx="1133100" cy="47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solidFill>
                  <a:schemeClr val="accent1"/>
                </a:solidFill>
                <a:latin typeface="Lato"/>
                <a:ea typeface="Lato"/>
                <a:cs typeface="Lato"/>
                <a:sym typeface="Lato"/>
              </a:rPr>
              <a:t>Weather*</a:t>
            </a:r>
            <a:endParaRPr b="1" sz="1600">
              <a:solidFill>
                <a:schemeClr val="accent1"/>
              </a:solidFill>
              <a:latin typeface="Lato"/>
              <a:ea typeface="Lato"/>
              <a:cs typeface="Lato"/>
              <a:sym typeface="Lato"/>
            </a:endParaRPr>
          </a:p>
        </p:txBody>
      </p:sp>
      <p:sp>
        <p:nvSpPr>
          <p:cNvPr id="218" name="Google Shape;218;p23"/>
          <p:cNvSpPr txBox="1"/>
          <p:nvPr/>
        </p:nvSpPr>
        <p:spPr>
          <a:xfrm>
            <a:off x="2309000" y="833350"/>
            <a:ext cx="2736000" cy="70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chemeClr val="accent1"/>
                </a:solidFill>
                <a:latin typeface="Lato"/>
                <a:ea typeface="Lato"/>
                <a:cs typeface="Lato"/>
                <a:sym typeface="Lato"/>
              </a:rPr>
              <a:t>Categorical</a:t>
            </a:r>
            <a:endParaRPr b="1" sz="1000">
              <a:solidFill>
                <a:schemeClr val="accent1"/>
              </a:solidFill>
              <a:latin typeface="Lato"/>
              <a:ea typeface="Lato"/>
              <a:cs typeface="Lato"/>
              <a:sym typeface="Lato"/>
            </a:endParaRPr>
          </a:p>
          <a:p>
            <a:pPr indent="0" lvl="0" marL="0" rtl="0" algn="ctr">
              <a:spcBef>
                <a:spcPts val="0"/>
              </a:spcBef>
              <a:spcAft>
                <a:spcPts val="0"/>
              </a:spcAft>
              <a:buNone/>
            </a:pPr>
            <a:r>
              <a:rPr b="1" lang="en" sz="1100">
                <a:solidFill>
                  <a:srgbClr val="999999"/>
                </a:solidFill>
                <a:latin typeface="Lato"/>
                <a:ea typeface="Lato"/>
                <a:cs typeface="Lato"/>
                <a:sym typeface="Lato"/>
              </a:rPr>
              <a:t>One Hot Encoded for Regression</a:t>
            </a:r>
            <a:endParaRPr b="1" sz="1100">
              <a:solidFill>
                <a:srgbClr val="999999"/>
              </a:solidFill>
              <a:latin typeface="Lato"/>
              <a:ea typeface="Lato"/>
              <a:cs typeface="Lato"/>
              <a:sym typeface="Lato"/>
            </a:endParaRPr>
          </a:p>
        </p:txBody>
      </p:sp>
      <p:sp>
        <p:nvSpPr>
          <p:cNvPr id="219" name="Google Shape;219;p23"/>
          <p:cNvSpPr txBox="1"/>
          <p:nvPr/>
        </p:nvSpPr>
        <p:spPr>
          <a:xfrm>
            <a:off x="682800" y="2884163"/>
            <a:ext cx="984000" cy="91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solidFill>
                  <a:schemeClr val="accent1"/>
                </a:solidFill>
                <a:latin typeface="Lato"/>
                <a:ea typeface="Lato"/>
                <a:cs typeface="Lato"/>
                <a:sym typeface="Lato"/>
              </a:rPr>
              <a:t>Data</a:t>
            </a:r>
            <a:endParaRPr b="1" sz="1600">
              <a:solidFill>
                <a:schemeClr val="accent1"/>
              </a:solidFill>
              <a:latin typeface="Lato"/>
              <a:ea typeface="Lato"/>
              <a:cs typeface="Lato"/>
              <a:sym typeface="Lato"/>
            </a:endParaRPr>
          </a:p>
          <a:p>
            <a:pPr indent="0" lvl="0" marL="0" rtl="0" algn="l">
              <a:spcBef>
                <a:spcPts val="0"/>
              </a:spcBef>
              <a:spcAft>
                <a:spcPts val="0"/>
              </a:spcAft>
              <a:buNone/>
            </a:pPr>
            <a:r>
              <a:rPr b="1" lang="en" sz="1600">
                <a:solidFill>
                  <a:schemeClr val="accent1"/>
                </a:solidFill>
                <a:latin typeface="Lato"/>
                <a:ea typeface="Lato"/>
                <a:cs typeface="Lato"/>
                <a:sym typeface="Lato"/>
              </a:rPr>
              <a:t>Source</a:t>
            </a:r>
            <a:endParaRPr b="1" sz="1600">
              <a:solidFill>
                <a:schemeClr val="accent1"/>
              </a:solidFill>
              <a:latin typeface="Lato"/>
              <a:ea typeface="Lato"/>
              <a:cs typeface="Lato"/>
              <a:sym typeface="Lato"/>
            </a:endParaRPr>
          </a:p>
        </p:txBody>
      </p:sp>
      <p:sp>
        <p:nvSpPr>
          <p:cNvPr id="220" name="Google Shape;220;p23"/>
          <p:cNvSpPr txBox="1"/>
          <p:nvPr/>
        </p:nvSpPr>
        <p:spPr>
          <a:xfrm>
            <a:off x="3662350" y="584667"/>
            <a:ext cx="2845200" cy="353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chemeClr val="accent1"/>
                </a:solidFill>
                <a:latin typeface="Lato"/>
                <a:ea typeface="Lato"/>
                <a:cs typeface="Lato"/>
                <a:sym typeface="Lato"/>
              </a:rPr>
              <a:t>Variable Type</a:t>
            </a:r>
            <a:endParaRPr b="1" sz="1600">
              <a:solidFill>
                <a:schemeClr val="accent1"/>
              </a:solidFill>
              <a:latin typeface="Lato"/>
              <a:ea typeface="Lato"/>
              <a:cs typeface="Lato"/>
              <a:sym typeface="Lato"/>
            </a:endParaRPr>
          </a:p>
        </p:txBody>
      </p:sp>
      <p:sp>
        <p:nvSpPr>
          <p:cNvPr id="221" name="Google Shape;221;p2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22" name="Google Shape;222;p23"/>
          <p:cNvSpPr/>
          <p:nvPr/>
        </p:nvSpPr>
        <p:spPr>
          <a:xfrm>
            <a:off x="3355950" y="4919050"/>
            <a:ext cx="143100" cy="1341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23"/>
          <p:cNvSpPr txBox="1"/>
          <p:nvPr/>
        </p:nvSpPr>
        <p:spPr>
          <a:xfrm>
            <a:off x="3499050" y="4826050"/>
            <a:ext cx="3012600" cy="22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latin typeface="Lato"/>
                <a:ea typeface="Lato"/>
                <a:cs typeface="Lato"/>
                <a:sym typeface="Lato"/>
              </a:rPr>
              <a:t>Altered from original numerical format to bins</a:t>
            </a:r>
            <a:endParaRPr sz="1100">
              <a:latin typeface="Lato"/>
              <a:ea typeface="Lato"/>
              <a:cs typeface="Lato"/>
              <a:sym typeface="Lato"/>
            </a:endParaRPr>
          </a:p>
        </p:txBody>
      </p:sp>
      <p:sp>
        <p:nvSpPr>
          <p:cNvPr id="224" name="Google Shape;224;p23"/>
          <p:cNvSpPr txBox="1"/>
          <p:nvPr/>
        </p:nvSpPr>
        <p:spPr>
          <a:xfrm>
            <a:off x="1730575" y="4576100"/>
            <a:ext cx="7125900" cy="22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100">
                <a:latin typeface="Lato"/>
                <a:ea typeface="Lato"/>
                <a:cs typeface="Lato"/>
                <a:sym typeface="Lato"/>
              </a:rPr>
              <a:t>*All weather variables included for both origin and destination weather stations 2 hours prior to departure </a:t>
            </a:r>
            <a:endParaRPr i="1" sz="1100">
              <a:latin typeface="Lato"/>
              <a:ea typeface="Lato"/>
              <a:cs typeface="Lato"/>
              <a:sym typeface="Lato"/>
            </a:endParaRPr>
          </a:p>
        </p:txBody>
      </p:sp>
      <p:pic>
        <p:nvPicPr>
          <p:cNvPr id="225" name="Google Shape;225;p23"/>
          <p:cNvPicPr preferRelativeResize="0"/>
          <p:nvPr/>
        </p:nvPicPr>
        <p:blipFill>
          <a:blip r:embed="rId3">
            <a:alphaModFix/>
          </a:blip>
          <a:stretch>
            <a:fillRect/>
          </a:stretch>
        </p:blipFill>
        <p:spPr>
          <a:xfrm>
            <a:off x="8637037" y="61866"/>
            <a:ext cx="411480" cy="41148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24"/>
          <p:cNvSpPr txBox="1"/>
          <p:nvPr>
            <p:ph type="title"/>
          </p:nvPr>
        </p:nvSpPr>
        <p:spPr>
          <a:xfrm>
            <a:off x="0" y="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Feature Engineering: Creation</a:t>
            </a:r>
            <a:endParaRPr/>
          </a:p>
        </p:txBody>
      </p:sp>
      <p:pic>
        <p:nvPicPr>
          <p:cNvPr id="231" name="Google Shape;231;p24"/>
          <p:cNvPicPr preferRelativeResize="0"/>
          <p:nvPr/>
        </p:nvPicPr>
        <p:blipFill rotWithShape="1">
          <a:blip r:embed="rId3">
            <a:alphaModFix/>
          </a:blip>
          <a:srcRect b="9730" l="0" r="0" t="0"/>
          <a:stretch/>
        </p:blipFill>
        <p:spPr>
          <a:xfrm>
            <a:off x="7322500" y="3671063"/>
            <a:ext cx="1521075" cy="1139675"/>
          </a:xfrm>
          <a:prstGeom prst="rect">
            <a:avLst/>
          </a:prstGeom>
          <a:noFill/>
          <a:ln>
            <a:noFill/>
          </a:ln>
        </p:spPr>
      </p:pic>
      <p:pic>
        <p:nvPicPr>
          <p:cNvPr id="232" name="Google Shape;232;p24"/>
          <p:cNvPicPr preferRelativeResize="0"/>
          <p:nvPr/>
        </p:nvPicPr>
        <p:blipFill>
          <a:blip r:embed="rId4">
            <a:alphaModFix/>
          </a:blip>
          <a:stretch>
            <a:fillRect/>
          </a:stretch>
        </p:blipFill>
        <p:spPr>
          <a:xfrm>
            <a:off x="644000" y="2250750"/>
            <a:ext cx="1253425" cy="1253425"/>
          </a:xfrm>
          <a:prstGeom prst="rect">
            <a:avLst/>
          </a:prstGeom>
          <a:noFill/>
          <a:ln>
            <a:noFill/>
          </a:ln>
        </p:spPr>
      </p:pic>
      <p:pic>
        <p:nvPicPr>
          <p:cNvPr id="233" name="Google Shape;233;p24"/>
          <p:cNvPicPr preferRelativeResize="0"/>
          <p:nvPr/>
        </p:nvPicPr>
        <p:blipFill>
          <a:blip r:embed="rId5">
            <a:alphaModFix/>
          </a:blip>
          <a:stretch>
            <a:fillRect/>
          </a:stretch>
        </p:blipFill>
        <p:spPr>
          <a:xfrm>
            <a:off x="7637175" y="854574"/>
            <a:ext cx="1097280" cy="1097280"/>
          </a:xfrm>
          <a:prstGeom prst="rect">
            <a:avLst/>
          </a:prstGeom>
          <a:noFill/>
          <a:ln>
            <a:noFill/>
          </a:ln>
        </p:spPr>
      </p:pic>
      <p:sp>
        <p:nvSpPr>
          <p:cNvPr id="234" name="Google Shape;234;p24"/>
          <p:cNvSpPr txBox="1"/>
          <p:nvPr>
            <p:ph type="title"/>
          </p:nvPr>
        </p:nvSpPr>
        <p:spPr>
          <a:xfrm>
            <a:off x="1999275" y="3843725"/>
            <a:ext cx="20118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chemeClr val="dk1"/>
                </a:solidFill>
              </a:rPr>
              <a:t>Airport Importance</a:t>
            </a:r>
            <a:endParaRPr sz="2000">
              <a:solidFill>
                <a:schemeClr val="dk1"/>
              </a:solidFill>
            </a:endParaRPr>
          </a:p>
          <a:p>
            <a:pPr indent="0" lvl="0" marL="0" rtl="0" algn="l">
              <a:spcBef>
                <a:spcPts val="0"/>
              </a:spcBef>
              <a:spcAft>
                <a:spcPts val="0"/>
              </a:spcAft>
              <a:buNone/>
            </a:pPr>
            <a:r>
              <a:rPr lang="en" sz="1300">
                <a:solidFill>
                  <a:srgbClr val="000000"/>
                </a:solidFill>
              </a:rPr>
              <a:t>(</a:t>
            </a:r>
            <a:r>
              <a:rPr lang="en" sz="1300">
                <a:solidFill>
                  <a:srgbClr val="000000"/>
                </a:solidFill>
              </a:rPr>
              <a:t>PageRank)</a:t>
            </a:r>
            <a:endParaRPr sz="1300">
              <a:solidFill>
                <a:srgbClr val="000000"/>
              </a:solidFill>
            </a:endParaRPr>
          </a:p>
        </p:txBody>
      </p:sp>
      <p:sp>
        <p:nvSpPr>
          <p:cNvPr id="235" name="Google Shape;235;p24"/>
          <p:cNvSpPr txBox="1"/>
          <p:nvPr>
            <p:ph type="title"/>
          </p:nvPr>
        </p:nvSpPr>
        <p:spPr>
          <a:xfrm>
            <a:off x="1999275" y="2456538"/>
            <a:ext cx="20118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chemeClr val="dk1"/>
                </a:solidFill>
              </a:rPr>
              <a:t>Flight </a:t>
            </a:r>
            <a:r>
              <a:rPr lang="en" sz="2000">
                <a:solidFill>
                  <a:schemeClr val="dk1"/>
                </a:solidFill>
              </a:rPr>
              <a:t>Schedule</a:t>
            </a:r>
            <a:endParaRPr sz="2000">
              <a:solidFill>
                <a:schemeClr val="dk1"/>
              </a:solidFill>
            </a:endParaRPr>
          </a:p>
          <a:p>
            <a:pPr indent="0" lvl="0" marL="0" rtl="0" algn="l">
              <a:spcBef>
                <a:spcPts val="0"/>
              </a:spcBef>
              <a:spcAft>
                <a:spcPts val="0"/>
              </a:spcAft>
              <a:buNone/>
            </a:pPr>
            <a:r>
              <a:rPr lang="en" sz="1300">
                <a:solidFill>
                  <a:srgbClr val="000000"/>
                </a:solidFill>
              </a:rPr>
              <a:t>(# of flights per day)</a:t>
            </a:r>
            <a:endParaRPr sz="1300">
              <a:solidFill>
                <a:srgbClr val="000000"/>
              </a:solidFill>
            </a:endParaRPr>
          </a:p>
        </p:txBody>
      </p:sp>
      <p:sp>
        <p:nvSpPr>
          <p:cNvPr id="236" name="Google Shape;236;p24"/>
          <p:cNvSpPr txBox="1"/>
          <p:nvPr>
            <p:ph type="title"/>
          </p:nvPr>
        </p:nvSpPr>
        <p:spPr>
          <a:xfrm>
            <a:off x="1999275" y="854575"/>
            <a:ext cx="20118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chemeClr val="dk1"/>
                </a:solidFill>
              </a:rPr>
              <a:t>Delay Propagation </a:t>
            </a:r>
            <a:r>
              <a:rPr lang="en" sz="1300">
                <a:solidFill>
                  <a:srgbClr val="000000"/>
                </a:solidFill>
              </a:rPr>
              <a:t>(</a:t>
            </a:r>
            <a:r>
              <a:rPr lang="en" sz="1300">
                <a:solidFill>
                  <a:srgbClr val="000000"/>
                </a:solidFill>
              </a:rPr>
              <a:t>Tail # Previous Delay)</a:t>
            </a:r>
            <a:endParaRPr sz="1300">
              <a:solidFill>
                <a:srgbClr val="000000"/>
              </a:solidFill>
            </a:endParaRPr>
          </a:p>
        </p:txBody>
      </p:sp>
      <p:sp>
        <p:nvSpPr>
          <p:cNvPr id="237" name="Google Shape;237;p2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38" name="Google Shape;238;p24"/>
          <p:cNvSpPr txBox="1"/>
          <p:nvPr>
            <p:ph type="title"/>
          </p:nvPr>
        </p:nvSpPr>
        <p:spPr>
          <a:xfrm>
            <a:off x="3897825" y="854575"/>
            <a:ext cx="3499200" cy="141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rgbClr val="000000"/>
                </a:solidFill>
              </a:rPr>
              <a:t>Derived from: </a:t>
            </a:r>
            <a:r>
              <a:rPr b="0" lang="en" sz="1400">
                <a:solidFill>
                  <a:srgbClr val="000000"/>
                </a:solidFill>
              </a:rPr>
              <a:t>flight delay data available 2 hours prior to flight departure.</a:t>
            </a:r>
            <a:endParaRPr b="0" sz="1400">
              <a:solidFill>
                <a:srgbClr val="000000"/>
              </a:solidFill>
            </a:endParaRPr>
          </a:p>
          <a:p>
            <a:pPr indent="0" lvl="0" marL="0" rtl="0" algn="l">
              <a:spcBef>
                <a:spcPts val="0"/>
              </a:spcBef>
              <a:spcAft>
                <a:spcPts val="0"/>
              </a:spcAft>
              <a:buNone/>
            </a:pPr>
            <a:r>
              <a:rPr lang="en" sz="1400">
                <a:solidFill>
                  <a:srgbClr val="000000"/>
                </a:solidFill>
              </a:rPr>
              <a:t>Values: </a:t>
            </a:r>
            <a:r>
              <a:rPr b="0" lang="en" sz="1400">
                <a:solidFill>
                  <a:srgbClr val="000000"/>
                </a:solidFill>
              </a:rPr>
              <a:t>0 (no prev. delay), 1 (prev. delay)</a:t>
            </a:r>
            <a:endParaRPr b="0" sz="1400">
              <a:solidFill>
                <a:srgbClr val="000000"/>
              </a:solidFill>
            </a:endParaRPr>
          </a:p>
          <a:p>
            <a:pPr indent="0" lvl="0" marL="0" rtl="0" algn="l">
              <a:spcBef>
                <a:spcPts val="0"/>
              </a:spcBef>
              <a:spcAft>
                <a:spcPts val="0"/>
              </a:spcAft>
              <a:buNone/>
            </a:pPr>
            <a:r>
              <a:rPr lang="en" sz="1400">
                <a:solidFill>
                  <a:srgbClr val="000000"/>
                </a:solidFill>
              </a:rPr>
              <a:t>Missing: </a:t>
            </a:r>
            <a:r>
              <a:rPr b="0" lang="en" sz="1400">
                <a:solidFill>
                  <a:srgbClr val="000000"/>
                </a:solidFill>
              </a:rPr>
              <a:t>Default value of no previous delay</a:t>
            </a:r>
            <a:endParaRPr b="0" sz="1400">
              <a:solidFill>
                <a:srgbClr val="000000"/>
              </a:solidFill>
            </a:endParaRPr>
          </a:p>
        </p:txBody>
      </p:sp>
      <p:sp>
        <p:nvSpPr>
          <p:cNvPr id="239" name="Google Shape;239;p24"/>
          <p:cNvSpPr txBox="1"/>
          <p:nvPr>
            <p:ph type="title"/>
          </p:nvPr>
        </p:nvSpPr>
        <p:spPr>
          <a:xfrm>
            <a:off x="3897675" y="2250750"/>
            <a:ext cx="3499200" cy="946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rgbClr val="000000"/>
                </a:solidFill>
              </a:rPr>
              <a:t>Derived from: </a:t>
            </a:r>
            <a:r>
              <a:rPr b="0" lang="en" sz="1400">
                <a:solidFill>
                  <a:srgbClr val="000000"/>
                </a:solidFill>
              </a:rPr>
              <a:t>CRS flight schedule*</a:t>
            </a:r>
            <a:endParaRPr b="0" sz="1400">
              <a:solidFill>
                <a:srgbClr val="000000"/>
              </a:solidFill>
            </a:endParaRPr>
          </a:p>
          <a:p>
            <a:pPr indent="0" lvl="0" marL="0" rtl="0" algn="l">
              <a:spcBef>
                <a:spcPts val="0"/>
              </a:spcBef>
              <a:spcAft>
                <a:spcPts val="0"/>
              </a:spcAft>
              <a:buNone/>
            </a:pPr>
            <a:r>
              <a:rPr lang="en" sz="1400">
                <a:solidFill>
                  <a:srgbClr val="000000"/>
                </a:solidFill>
              </a:rPr>
              <a:t>Values: </a:t>
            </a:r>
            <a:r>
              <a:rPr b="0" lang="en" sz="1400">
                <a:solidFill>
                  <a:srgbClr val="000000"/>
                </a:solidFill>
              </a:rPr>
              <a:t>numeric, # of flights</a:t>
            </a:r>
            <a:endParaRPr b="0" sz="1400">
              <a:solidFill>
                <a:srgbClr val="000000"/>
              </a:solidFill>
            </a:endParaRPr>
          </a:p>
          <a:p>
            <a:pPr indent="0" lvl="0" marL="0" rtl="0" algn="l">
              <a:spcBef>
                <a:spcPts val="0"/>
              </a:spcBef>
              <a:spcAft>
                <a:spcPts val="0"/>
              </a:spcAft>
              <a:buNone/>
            </a:pPr>
            <a:r>
              <a:rPr lang="en" sz="1400">
                <a:solidFill>
                  <a:srgbClr val="000000"/>
                </a:solidFill>
              </a:rPr>
              <a:t>Missing: </a:t>
            </a:r>
            <a:r>
              <a:rPr b="0" i="1" lang="en" sz="900">
                <a:solidFill>
                  <a:srgbClr val="000000"/>
                </a:solidFill>
              </a:rPr>
              <a:t>*assumption: schedule is provided and determined at least a full day in advance.</a:t>
            </a:r>
            <a:endParaRPr b="0" i="1" sz="900">
              <a:solidFill>
                <a:srgbClr val="000000"/>
              </a:solidFill>
            </a:endParaRPr>
          </a:p>
        </p:txBody>
      </p:sp>
      <p:sp>
        <p:nvSpPr>
          <p:cNvPr id="240" name="Google Shape;240;p24"/>
          <p:cNvSpPr txBox="1"/>
          <p:nvPr>
            <p:ph type="title"/>
          </p:nvPr>
        </p:nvSpPr>
        <p:spPr>
          <a:xfrm>
            <a:off x="3897825" y="3691725"/>
            <a:ext cx="3424800" cy="1139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rgbClr val="000000"/>
                </a:solidFill>
              </a:rPr>
              <a:t>Derived from: </a:t>
            </a:r>
            <a:r>
              <a:rPr b="0" lang="en" sz="1400">
                <a:solidFill>
                  <a:srgbClr val="000000"/>
                </a:solidFill>
              </a:rPr>
              <a:t>Directed flight path graph weighted by number of flights along the path.</a:t>
            </a:r>
            <a:endParaRPr b="0" sz="1400">
              <a:solidFill>
                <a:srgbClr val="000000"/>
              </a:solidFill>
            </a:endParaRPr>
          </a:p>
          <a:p>
            <a:pPr indent="0" lvl="0" marL="0" rtl="0" algn="l">
              <a:spcBef>
                <a:spcPts val="0"/>
              </a:spcBef>
              <a:spcAft>
                <a:spcPts val="0"/>
              </a:spcAft>
              <a:buNone/>
            </a:pPr>
            <a:r>
              <a:rPr lang="en" sz="1400">
                <a:solidFill>
                  <a:srgbClr val="000000"/>
                </a:solidFill>
              </a:rPr>
              <a:t>Values: </a:t>
            </a:r>
            <a:r>
              <a:rPr b="0" lang="en" sz="1400">
                <a:solidFill>
                  <a:srgbClr val="000000"/>
                </a:solidFill>
              </a:rPr>
              <a:t>rank between 0 and 1</a:t>
            </a:r>
            <a:endParaRPr b="0" sz="1400">
              <a:solidFill>
                <a:srgbClr val="000000"/>
              </a:solidFill>
            </a:endParaRPr>
          </a:p>
          <a:p>
            <a:pPr indent="0" lvl="0" marL="0" rtl="0" algn="l">
              <a:spcBef>
                <a:spcPts val="0"/>
              </a:spcBef>
              <a:spcAft>
                <a:spcPts val="0"/>
              </a:spcAft>
              <a:buNone/>
            </a:pPr>
            <a:r>
              <a:rPr lang="en" sz="1400">
                <a:solidFill>
                  <a:srgbClr val="000000"/>
                </a:solidFill>
              </a:rPr>
              <a:t>Missing: </a:t>
            </a:r>
            <a:r>
              <a:rPr b="0" lang="en" sz="1400">
                <a:solidFill>
                  <a:srgbClr val="000000"/>
                </a:solidFill>
              </a:rPr>
              <a:t>imputed with 1/(# of airports in training data)</a:t>
            </a:r>
            <a:endParaRPr b="0" sz="1400">
              <a:solidFill>
                <a:srgbClr val="000000"/>
              </a:solidFill>
            </a:endParaRPr>
          </a:p>
        </p:txBody>
      </p:sp>
      <p:pic>
        <p:nvPicPr>
          <p:cNvPr id="241" name="Google Shape;241;p24"/>
          <p:cNvPicPr preferRelativeResize="0"/>
          <p:nvPr/>
        </p:nvPicPr>
        <p:blipFill>
          <a:blip r:embed="rId6">
            <a:alphaModFix/>
          </a:blip>
          <a:stretch>
            <a:fillRect/>
          </a:stretch>
        </p:blipFill>
        <p:spPr>
          <a:xfrm>
            <a:off x="8637037" y="61866"/>
            <a:ext cx="411480" cy="41148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25"/>
          <p:cNvSpPr txBox="1"/>
          <p:nvPr>
            <p:ph type="title"/>
          </p:nvPr>
        </p:nvSpPr>
        <p:spPr>
          <a:xfrm>
            <a:off x="0" y="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Feature Engineering: Delay Propagation</a:t>
            </a:r>
            <a:endParaRPr/>
          </a:p>
        </p:txBody>
      </p:sp>
      <p:sp>
        <p:nvSpPr>
          <p:cNvPr id="247" name="Google Shape;247;p25"/>
          <p:cNvSpPr txBox="1"/>
          <p:nvPr>
            <p:ph idx="1" type="body"/>
          </p:nvPr>
        </p:nvSpPr>
        <p:spPr>
          <a:xfrm>
            <a:off x="729450" y="1458675"/>
            <a:ext cx="3629700" cy="28812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Delay rate increases throughout the day across all airlines</a:t>
            </a:r>
            <a:endParaRPr/>
          </a:p>
          <a:p>
            <a:pPr indent="-311150" lvl="0" marL="457200" rtl="0" algn="l">
              <a:spcBef>
                <a:spcPts val="0"/>
              </a:spcBef>
              <a:spcAft>
                <a:spcPts val="0"/>
              </a:spcAft>
              <a:buSzPts val="1300"/>
              <a:buChar char="●"/>
            </a:pPr>
            <a:r>
              <a:rPr lang="en"/>
              <a:t>Major cause of delay is late aircrafts</a:t>
            </a:r>
            <a:endParaRPr/>
          </a:p>
          <a:p>
            <a:pPr indent="-311150" lvl="0" marL="457200" rtl="0" algn="l">
              <a:spcBef>
                <a:spcPts val="0"/>
              </a:spcBef>
              <a:spcAft>
                <a:spcPts val="0"/>
              </a:spcAft>
              <a:buSzPts val="1300"/>
              <a:buChar char="●"/>
            </a:pPr>
            <a:r>
              <a:rPr lang="en"/>
              <a:t>Features to include:</a:t>
            </a:r>
            <a:endParaRPr/>
          </a:p>
          <a:p>
            <a:pPr indent="-298450" lvl="1" marL="914400" rtl="0" algn="l">
              <a:spcBef>
                <a:spcPts val="0"/>
              </a:spcBef>
              <a:spcAft>
                <a:spcPts val="0"/>
              </a:spcAft>
              <a:buSzPts val="1100"/>
              <a:buChar char="○"/>
            </a:pPr>
            <a:r>
              <a:rPr lang="en"/>
              <a:t>Time of day</a:t>
            </a:r>
            <a:endParaRPr/>
          </a:p>
          <a:p>
            <a:pPr indent="-298450" lvl="1" marL="914400" rtl="0" algn="l">
              <a:spcBef>
                <a:spcPts val="0"/>
              </a:spcBef>
              <a:spcAft>
                <a:spcPts val="0"/>
              </a:spcAft>
              <a:buSzPts val="1100"/>
              <a:buChar char="○"/>
            </a:pPr>
            <a:r>
              <a:rPr lang="en"/>
              <a:t>Binary first flight of day</a:t>
            </a:r>
            <a:endParaRPr/>
          </a:p>
          <a:p>
            <a:pPr indent="-298450" lvl="1" marL="914400" rtl="0" algn="l">
              <a:spcBef>
                <a:spcPts val="0"/>
              </a:spcBef>
              <a:spcAft>
                <a:spcPts val="0"/>
              </a:spcAft>
              <a:buSzPts val="1100"/>
              <a:buChar char="○"/>
            </a:pPr>
            <a:r>
              <a:rPr lang="en"/>
              <a:t>Aircraft’s last flight delay status</a:t>
            </a:r>
            <a:endParaRPr/>
          </a:p>
        </p:txBody>
      </p:sp>
      <p:sp>
        <p:nvSpPr>
          <p:cNvPr id="248" name="Google Shape;248;p2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49" name="Google Shape;249;p25"/>
          <p:cNvPicPr preferRelativeResize="0"/>
          <p:nvPr/>
        </p:nvPicPr>
        <p:blipFill>
          <a:blip r:embed="rId3">
            <a:alphaModFix/>
          </a:blip>
          <a:stretch>
            <a:fillRect/>
          </a:stretch>
        </p:blipFill>
        <p:spPr>
          <a:xfrm>
            <a:off x="4359150" y="1252550"/>
            <a:ext cx="4725224" cy="3150149"/>
          </a:xfrm>
          <a:prstGeom prst="rect">
            <a:avLst/>
          </a:prstGeom>
          <a:noFill/>
          <a:ln>
            <a:noFill/>
          </a:ln>
        </p:spPr>
      </p:pic>
      <p:pic>
        <p:nvPicPr>
          <p:cNvPr id="250" name="Google Shape;250;p25"/>
          <p:cNvPicPr preferRelativeResize="0"/>
          <p:nvPr/>
        </p:nvPicPr>
        <p:blipFill>
          <a:blip r:embed="rId4">
            <a:alphaModFix/>
          </a:blip>
          <a:stretch>
            <a:fillRect/>
          </a:stretch>
        </p:blipFill>
        <p:spPr>
          <a:xfrm>
            <a:off x="520574" y="3623275"/>
            <a:ext cx="3434476" cy="1291750"/>
          </a:xfrm>
          <a:prstGeom prst="rect">
            <a:avLst/>
          </a:prstGeom>
          <a:noFill/>
          <a:ln>
            <a:noFill/>
          </a:ln>
        </p:spPr>
      </p:pic>
      <p:pic>
        <p:nvPicPr>
          <p:cNvPr id="251" name="Google Shape;251;p25"/>
          <p:cNvPicPr preferRelativeResize="0"/>
          <p:nvPr/>
        </p:nvPicPr>
        <p:blipFill>
          <a:blip r:embed="rId5">
            <a:alphaModFix/>
          </a:blip>
          <a:stretch>
            <a:fillRect/>
          </a:stretch>
        </p:blipFill>
        <p:spPr>
          <a:xfrm>
            <a:off x="8637037" y="61866"/>
            <a:ext cx="411480" cy="41148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26"/>
          <p:cNvSpPr txBox="1"/>
          <p:nvPr>
            <p:ph type="title"/>
          </p:nvPr>
        </p:nvSpPr>
        <p:spPr>
          <a:xfrm>
            <a:off x="0" y="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Feature Engineering: Flight Schedule</a:t>
            </a:r>
            <a:endParaRPr/>
          </a:p>
        </p:txBody>
      </p:sp>
      <p:sp>
        <p:nvSpPr>
          <p:cNvPr id="257" name="Google Shape;257;p2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pSp>
        <p:nvGrpSpPr>
          <p:cNvPr id="258" name="Google Shape;258;p26"/>
          <p:cNvGrpSpPr/>
          <p:nvPr/>
        </p:nvGrpSpPr>
        <p:grpSpPr>
          <a:xfrm>
            <a:off x="228626" y="679832"/>
            <a:ext cx="8770020" cy="4119084"/>
            <a:chOff x="1737325" y="2838850"/>
            <a:chExt cx="5130167" cy="2160774"/>
          </a:xfrm>
        </p:grpSpPr>
        <p:pic>
          <p:nvPicPr>
            <p:cNvPr id="259" name="Google Shape;259;p26"/>
            <p:cNvPicPr preferRelativeResize="0"/>
            <p:nvPr/>
          </p:nvPicPr>
          <p:blipFill>
            <a:blip r:embed="rId3">
              <a:alphaModFix/>
            </a:blip>
            <a:stretch>
              <a:fillRect/>
            </a:stretch>
          </p:blipFill>
          <p:spPr>
            <a:xfrm>
              <a:off x="1737325" y="2838850"/>
              <a:ext cx="5130167" cy="2160774"/>
            </a:xfrm>
            <a:prstGeom prst="rect">
              <a:avLst/>
            </a:prstGeom>
            <a:noFill/>
            <a:ln>
              <a:noFill/>
            </a:ln>
          </p:spPr>
        </p:pic>
        <p:sp>
          <p:nvSpPr>
            <p:cNvPr id="260" name="Google Shape;260;p26"/>
            <p:cNvSpPr txBox="1"/>
            <p:nvPr/>
          </p:nvSpPr>
          <p:spPr>
            <a:xfrm>
              <a:off x="4305425" y="3956150"/>
              <a:ext cx="649800" cy="26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Lato"/>
                  <a:ea typeface="Lato"/>
                  <a:cs typeface="Lato"/>
                  <a:sym typeface="Lato"/>
                </a:rPr>
                <a:t>Summer</a:t>
              </a:r>
              <a:endParaRPr sz="1000">
                <a:latin typeface="Lato"/>
                <a:ea typeface="Lato"/>
                <a:cs typeface="Lato"/>
                <a:sym typeface="Lato"/>
              </a:endParaRPr>
            </a:p>
          </p:txBody>
        </p:sp>
        <p:cxnSp>
          <p:nvCxnSpPr>
            <p:cNvPr id="261" name="Google Shape;261;p26"/>
            <p:cNvCxnSpPr/>
            <p:nvPr/>
          </p:nvCxnSpPr>
          <p:spPr>
            <a:xfrm rot="10800000">
              <a:off x="4626125" y="3577550"/>
              <a:ext cx="4200" cy="492600"/>
            </a:xfrm>
            <a:prstGeom prst="straightConnector1">
              <a:avLst/>
            </a:prstGeom>
            <a:noFill/>
            <a:ln cap="flat" cmpd="sng" w="9525">
              <a:solidFill>
                <a:schemeClr val="dk2"/>
              </a:solidFill>
              <a:prstDash val="solid"/>
              <a:round/>
              <a:headEnd len="med" w="med" type="none"/>
              <a:tailEnd len="med" w="med" type="triangle"/>
            </a:ln>
          </p:spPr>
        </p:cxnSp>
        <p:sp>
          <p:nvSpPr>
            <p:cNvPr id="262" name="Google Shape;262;p26"/>
            <p:cNvSpPr txBox="1"/>
            <p:nvPr/>
          </p:nvSpPr>
          <p:spPr>
            <a:xfrm>
              <a:off x="2358425" y="4339975"/>
              <a:ext cx="649800" cy="26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Lato"/>
                  <a:ea typeface="Lato"/>
                  <a:cs typeface="Lato"/>
                  <a:sym typeface="Lato"/>
                </a:rPr>
                <a:t>Winter</a:t>
              </a:r>
              <a:endParaRPr sz="1000">
                <a:latin typeface="Lato"/>
                <a:ea typeface="Lato"/>
                <a:cs typeface="Lato"/>
                <a:sym typeface="Lato"/>
              </a:endParaRPr>
            </a:p>
          </p:txBody>
        </p:sp>
        <p:cxnSp>
          <p:nvCxnSpPr>
            <p:cNvPr id="263" name="Google Shape;263;p26"/>
            <p:cNvCxnSpPr/>
            <p:nvPr/>
          </p:nvCxnSpPr>
          <p:spPr>
            <a:xfrm rot="10800000">
              <a:off x="2510663" y="3968750"/>
              <a:ext cx="126000" cy="480000"/>
            </a:xfrm>
            <a:prstGeom prst="straightConnector1">
              <a:avLst/>
            </a:prstGeom>
            <a:noFill/>
            <a:ln cap="flat" cmpd="sng" w="9525">
              <a:solidFill>
                <a:schemeClr val="dk2"/>
              </a:solidFill>
              <a:prstDash val="solid"/>
              <a:round/>
              <a:headEnd len="med" w="med" type="none"/>
              <a:tailEnd len="med" w="med" type="triangle"/>
            </a:ln>
          </p:spPr>
        </p:cxnSp>
        <p:sp>
          <p:nvSpPr>
            <p:cNvPr id="264" name="Google Shape;264;p26"/>
            <p:cNvSpPr txBox="1"/>
            <p:nvPr/>
          </p:nvSpPr>
          <p:spPr>
            <a:xfrm>
              <a:off x="5659900" y="4516600"/>
              <a:ext cx="702300" cy="26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Lato"/>
                  <a:ea typeface="Lato"/>
                  <a:cs typeface="Lato"/>
                  <a:sym typeface="Lato"/>
                </a:rPr>
                <a:t>Holidays</a:t>
              </a:r>
              <a:endParaRPr sz="1000">
                <a:latin typeface="Lato"/>
                <a:ea typeface="Lato"/>
                <a:cs typeface="Lato"/>
                <a:sym typeface="Lato"/>
              </a:endParaRPr>
            </a:p>
          </p:txBody>
        </p:sp>
        <p:cxnSp>
          <p:nvCxnSpPr>
            <p:cNvPr id="265" name="Google Shape;265;p26"/>
            <p:cNvCxnSpPr/>
            <p:nvPr/>
          </p:nvCxnSpPr>
          <p:spPr>
            <a:xfrm flipH="1" rot="10800000">
              <a:off x="6152150" y="4065400"/>
              <a:ext cx="145500" cy="557400"/>
            </a:xfrm>
            <a:prstGeom prst="straightConnector1">
              <a:avLst/>
            </a:prstGeom>
            <a:noFill/>
            <a:ln cap="flat" cmpd="sng" w="9525">
              <a:solidFill>
                <a:schemeClr val="dk2"/>
              </a:solidFill>
              <a:prstDash val="solid"/>
              <a:round/>
              <a:headEnd len="med" w="med" type="none"/>
              <a:tailEnd len="med" w="med" type="triangle"/>
            </a:ln>
          </p:spPr>
        </p:cxnSp>
        <p:cxnSp>
          <p:nvCxnSpPr>
            <p:cNvPr id="266" name="Google Shape;266;p26"/>
            <p:cNvCxnSpPr/>
            <p:nvPr/>
          </p:nvCxnSpPr>
          <p:spPr>
            <a:xfrm flipH="1" rot="10800000">
              <a:off x="6141325" y="4097900"/>
              <a:ext cx="592200" cy="552600"/>
            </a:xfrm>
            <a:prstGeom prst="straightConnector1">
              <a:avLst/>
            </a:prstGeom>
            <a:noFill/>
            <a:ln cap="flat" cmpd="sng" w="9525">
              <a:solidFill>
                <a:schemeClr val="dk2"/>
              </a:solidFill>
              <a:prstDash val="solid"/>
              <a:round/>
              <a:headEnd len="med" w="med" type="none"/>
              <a:tailEnd len="med" w="med" type="triangle"/>
            </a:ln>
          </p:spPr>
        </p:cxnSp>
      </p:grpSp>
      <p:pic>
        <p:nvPicPr>
          <p:cNvPr id="267" name="Google Shape;267;p26"/>
          <p:cNvPicPr preferRelativeResize="0"/>
          <p:nvPr/>
        </p:nvPicPr>
        <p:blipFill>
          <a:blip r:embed="rId4">
            <a:alphaModFix/>
          </a:blip>
          <a:stretch>
            <a:fillRect/>
          </a:stretch>
        </p:blipFill>
        <p:spPr>
          <a:xfrm>
            <a:off x="8637037" y="61866"/>
            <a:ext cx="411480" cy="41148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27"/>
          <p:cNvSpPr txBox="1"/>
          <p:nvPr>
            <p:ph type="title"/>
          </p:nvPr>
        </p:nvSpPr>
        <p:spPr>
          <a:xfrm>
            <a:off x="0" y="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Algorithm Exploration: Baseline</a:t>
            </a:r>
            <a:endParaRPr/>
          </a:p>
        </p:txBody>
      </p:sp>
      <p:sp>
        <p:nvSpPr>
          <p:cNvPr id="273" name="Google Shape;273;p2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74" name="Google Shape;274;p27"/>
          <p:cNvPicPr preferRelativeResize="0"/>
          <p:nvPr/>
        </p:nvPicPr>
        <p:blipFill>
          <a:blip r:embed="rId3">
            <a:alphaModFix/>
          </a:blip>
          <a:stretch>
            <a:fillRect/>
          </a:stretch>
        </p:blipFill>
        <p:spPr>
          <a:xfrm>
            <a:off x="2462938" y="1504950"/>
            <a:ext cx="1371600" cy="1371600"/>
          </a:xfrm>
          <a:prstGeom prst="rect">
            <a:avLst/>
          </a:prstGeom>
          <a:noFill/>
          <a:ln>
            <a:noFill/>
          </a:ln>
        </p:spPr>
      </p:pic>
      <p:pic>
        <p:nvPicPr>
          <p:cNvPr id="275" name="Google Shape;275;p27"/>
          <p:cNvPicPr preferRelativeResize="0"/>
          <p:nvPr/>
        </p:nvPicPr>
        <p:blipFill>
          <a:blip r:embed="rId4">
            <a:alphaModFix/>
          </a:blip>
          <a:stretch>
            <a:fillRect/>
          </a:stretch>
        </p:blipFill>
        <p:spPr>
          <a:xfrm>
            <a:off x="4760438" y="1276350"/>
            <a:ext cx="1828800" cy="1828800"/>
          </a:xfrm>
          <a:prstGeom prst="rect">
            <a:avLst/>
          </a:prstGeom>
          <a:noFill/>
          <a:ln>
            <a:noFill/>
          </a:ln>
        </p:spPr>
      </p:pic>
      <p:pic>
        <p:nvPicPr>
          <p:cNvPr id="276" name="Google Shape;276;p27"/>
          <p:cNvPicPr preferRelativeResize="0"/>
          <p:nvPr/>
        </p:nvPicPr>
        <p:blipFill>
          <a:blip r:embed="rId5">
            <a:alphaModFix/>
          </a:blip>
          <a:stretch>
            <a:fillRect/>
          </a:stretch>
        </p:blipFill>
        <p:spPr>
          <a:xfrm>
            <a:off x="7515150" y="1504950"/>
            <a:ext cx="1371600" cy="1371600"/>
          </a:xfrm>
          <a:prstGeom prst="rect">
            <a:avLst/>
          </a:prstGeom>
          <a:noFill/>
          <a:ln>
            <a:noFill/>
          </a:ln>
        </p:spPr>
      </p:pic>
      <p:pic>
        <p:nvPicPr>
          <p:cNvPr id="277" name="Google Shape;277;p27"/>
          <p:cNvPicPr preferRelativeResize="0"/>
          <p:nvPr/>
        </p:nvPicPr>
        <p:blipFill>
          <a:blip r:embed="rId6">
            <a:alphaModFix/>
          </a:blip>
          <a:stretch>
            <a:fillRect/>
          </a:stretch>
        </p:blipFill>
        <p:spPr>
          <a:xfrm>
            <a:off x="301313" y="1596388"/>
            <a:ext cx="1188721" cy="1188719"/>
          </a:xfrm>
          <a:prstGeom prst="rect">
            <a:avLst/>
          </a:prstGeom>
          <a:noFill/>
          <a:ln>
            <a:noFill/>
          </a:ln>
        </p:spPr>
      </p:pic>
      <p:sp>
        <p:nvSpPr>
          <p:cNvPr id="278" name="Google Shape;278;p27"/>
          <p:cNvSpPr/>
          <p:nvPr/>
        </p:nvSpPr>
        <p:spPr>
          <a:xfrm>
            <a:off x="1864750" y="2052150"/>
            <a:ext cx="598200" cy="277200"/>
          </a:xfrm>
          <a:prstGeom prst="rightArrow">
            <a:avLst>
              <a:gd fmla="val 50000" name="adj1"/>
              <a:gd fmla="val 50000" name="adj2"/>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27"/>
          <p:cNvSpPr/>
          <p:nvPr/>
        </p:nvSpPr>
        <p:spPr>
          <a:xfrm>
            <a:off x="6853450" y="2052150"/>
            <a:ext cx="598200" cy="277200"/>
          </a:xfrm>
          <a:prstGeom prst="rightArrow">
            <a:avLst>
              <a:gd fmla="val 50000" name="adj1"/>
              <a:gd fmla="val 50000" name="adj2"/>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27"/>
          <p:cNvSpPr/>
          <p:nvPr/>
        </p:nvSpPr>
        <p:spPr>
          <a:xfrm>
            <a:off x="3898050" y="2052150"/>
            <a:ext cx="598200" cy="277200"/>
          </a:xfrm>
          <a:prstGeom prst="rightArrow">
            <a:avLst>
              <a:gd fmla="val 50000" name="adj1"/>
              <a:gd fmla="val 50000" name="adj2"/>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27"/>
          <p:cNvSpPr txBox="1"/>
          <p:nvPr/>
        </p:nvSpPr>
        <p:spPr>
          <a:xfrm>
            <a:off x="209875" y="2983350"/>
            <a:ext cx="1371600" cy="137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600">
                <a:latin typeface="Lato"/>
                <a:ea typeface="Lato"/>
                <a:cs typeface="Lato"/>
                <a:sym typeface="Lato"/>
              </a:rPr>
              <a:t>Logistic Regression</a:t>
            </a:r>
            <a:endParaRPr sz="1600">
              <a:latin typeface="Lato"/>
              <a:ea typeface="Lato"/>
              <a:cs typeface="Lato"/>
              <a:sym typeface="Lato"/>
            </a:endParaRPr>
          </a:p>
          <a:p>
            <a:pPr indent="0" lvl="0" marL="0" rtl="0" algn="ctr">
              <a:spcBef>
                <a:spcPts val="0"/>
              </a:spcBef>
              <a:spcAft>
                <a:spcPts val="0"/>
              </a:spcAft>
              <a:buNone/>
            </a:pPr>
            <a:r>
              <a:t/>
            </a:r>
            <a:endParaRPr>
              <a:latin typeface="Lato"/>
              <a:ea typeface="Lato"/>
              <a:cs typeface="Lato"/>
              <a:sym typeface="Lato"/>
            </a:endParaRPr>
          </a:p>
          <a:p>
            <a:pPr indent="0" lvl="0" marL="0" rtl="0" algn="ctr">
              <a:spcBef>
                <a:spcPts val="0"/>
              </a:spcBef>
              <a:spcAft>
                <a:spcPts val="0"/>
              </a:spcAft>
              <a:buNone/>
            </a:pPr>
            <a:r>
              <a:rPr lang="en" sz="1200">
                <a:latin typeface="Lato"/>
                <a:ea typeface="Lato"/>
                <a:cs typeface="Lato"/>
                <a:sym typeface="Lato"/>
              </a:rPr>
              <a:t>F1-Score: 0.372</a:t>
            </a:r>
            <a:endParaRPr sz="1200">
              <a:latin typeface="Lato"/>
              <a:ea typeface="Lato"/>
              <a:cs typeface="Lato"/>
              <a:sym typeface="Lato"/>
            </a:endParaRPr>
          </a:p>
        </p:txBody>
      </p:sp>
      <p:sp>
        <p:nvSpPr>
          <p:cNvPr id="282" name="Google Shape;282;p27"/>
          <p:cNvSpPr txBox="1"/>
          <p:nvPr/>
        </p:nvSpPr>
        <p:spPr>
          <a:xfrm>
            <a:off x="2462950" y="2983350"/>
            <a:ext cx="1371600" cy="137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600">
                <a:latin typeface="Lato"/>
                <a:ea typeface="Lato"/>
                <a:cs typeface="Lato"/>
                <a:sym typeface="Lato"/>
              </a:rPr>
              <a:t>Decision Tree</a:t>
            </a:r>
            <a:endParaRPr sz="1600">
              <a:latin typeface="Lato"/>
              <a:ea typeface="Lato"/>
              <a:cs typeface="Lato"/>
              <a:sym typeface="Lato"/>
            </a:endParaRPr>
          </a:p>
          <a:p>
            <a:pPr indent="0" lvl="0" marL="0" rtl="0" algn="ctr">
              <a:spcBef>
                <a:spcPts val="0"/>
              </a:spcBef>
              <a:spcAft>
                <a:spcPts val="0"/>
              </a:spcAft>
              <a:buNone/>
            </a:pPr>
            <a:r>
              <a:t/>
            </a:r>
            <a:endParaRPr>
              <a:latin typeface="Lato"/>
              <a:ea typeface="Lato"/>
              <a:cs typeface="Lato"/>
              <a:sym typeface="Lato"/>
            </a:endParaRPr>
          </a:p>
          <a:p>
            <a:pPr indent="0" lvl="0" marL="0" rtl="0" algn="ctr">
              <a:spcBef>
                <a:spcPts val="0"/>
              </a:spcBef>
              <a:spcAft>
                <a:spcPts val="0"/>
              </a:spcAft>
              <a:buNone/>
            </a:pPr>
            <a:r>
              <a:rPr lang="en" sz="1200">
                <a:latin typeface="Lato"/>
                <a:ea typeface="Lato"/>
                <a:cs typeface="Lato"/>
                <a:sym typeface="Lato"/>
              </a:rPr>
              <a:t>F1-Score: 0.374</a:t>
            </a:r>
            <a:endParaRPr sz="1200">
              <a:latin typeface="Lato"/>
              <a:ea typeface="Lato"/>
              <a:cs typeface="Lato"/>
              <a:sym typeface="Lato"/>
            </a:endParaRPr>
          </a:p>
        </p:txBody>
      </p:sp>
      <p:sp>
        <p:nvSpPr>
          <p:cNvPr id="283" name="Google Shape;283;p27"/>
          <p:cNvSpPr txBox="1"/>
          <p:nvPr/>
        </p:nvSpPr>
        <p:spPr>
          <a:xfrm>
            <a:off x="4989050" y="2983350"/>
            <a:ext cx="1371600" cy="137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600">
                <a:latin typeface="Lato"/>
                <a:ea typeface="Lato"/>
                <a:cs typeface="Lato"/>
                <a:sym typeface="Lato"/>
              </a:rPr>
              <a:t>Random Forest</a:t>
            </a:r>
            <a:endParaRPr sz="1600">
              <a:latin typeface="Lato"/>
              <a:ea typeface="Lato"/>
              <a:cs typeface="Lato"/>
              <a:sym typeface="Lato"/>
            </a:endParaRPr>
          </a:p>
          <a:p>
            <a:pPr indent="0" lvl="0" marL="0" rtl="0" algn="ctr">
              <a:spcBef>
                <a:spcPts val="0"/>
              </a:spcBef>
              <a:spcAft>
                <a:spcPts val="0"/>
              </a:spcAft>
              <a:buNone/>
            </a:pPr>
            <a:r>
              <a:t/>
            </a:r>
            <a:endParaRPr>
              <a:latin typeface="Lato"/>
              <a:ea typeface="Lato"/>
              <a:cs typeface="Lato"/>
              <a:sym typeface="Lato"/>
            </a:endParaRPr>
          </a:p>
          <a:p>
            <a:pPr indent="0" lvl="0" marL="0" rtl="0" algn="ctr">
              <a:spcBef>
                <a:spcPts val="0"/>
              </a:spcBef>
              <a:spcAft>
                <a:spcPts val="0"/>
              </a:spcAft>
              <a:buNone/>
            </a:pPr>
            <a:r>
              <a:rPr lang="en" sz="1200">
                <a:latin typeface="Lato"/>
                <a:ea typeface="Lato"/>
                <a:cs typeface="Lato"/>
                <a:sym typeface="Lato"/>
              </a:rPr>
              <a:t>F1-Score: 0.402</a:t>
            </a:r>
            <a:endParaRPr sz="1200">
              <a:latin typeface="Lato"/>
              <a:ea typeface="Lato"/>
              <a:cs typeface="Lato"/>
              <a:sym typeface="Lato"/>
            </a:endParaRPr>
          </a:p>
        </p:txBody>
      </p:sp>
      <p:sp>
        <p:nvSpPr>
          <p:cNvPr id="284" name="Google Shape;284;p27"/>
          <p:cNvSpPr txBox="1"/>
          <p:nvPr/>
        </p:nvSpPr>
        <p:spPr>
          <a:xfrm>
            <a:off x="7515150" y="2983350"/>
            <a:ext cx="1371600" cy="137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600">
                <a:latin typeface="Lato"/>
                <a:ea typeface="Lato"/>
                <a:cs typeface="Lato"/>
                <a:sym typeface="Lato"/>
              </a:rPr>
              <a:t>Gradient Boosted Tree</a:t>
            </a:r>
            <a:endParaRPr sz="1600">
              <a:latin typeface="Lato"/>
              <a:ea typeface="Lato"/>
              <a:cs typeface="Lato"/>
              <a:sym typeface="Lato"/>
            </a:endParaRPr>
          </a:p>
          <a:p>
            <a:pPr indent="0" lvl="0" marL="0" rtl="0" algn="ctr">
              <a:spcBef>
                <a:spcPts val="0"/>
              </a:spcBef>
              <a:spcAft>
                <a:spcPts val="0"/>
              </a:spcAft>
              <a:buNone/>
            </a:pPr>
            <a:r>
              <a:t/>
            </a:r>
            <a:endParaRPr>
              <a:latin typeface="Lato"/>
              <a:ea typeface="Lato"/>
              <a:cs typeface="Lato"/>
              <a:sym typeface="Lato"/>
            </a:endParaRPr>
          </a:p>
          <a:p>
            <a:pPr indent="0" lvl="0" marL="0" rtl="0" algn="ctr">
              <a:spcBef>
                <a:spcPts val="0"/>
              </a:spcBef>
              <a:spcAft>
                <a:spcPts val="0"/>
              </a:spcAft>
              <a:buNone/>
            </a:pPr>
            <a:r>
              <a:rPr lang="en" sz="1200">
                <a:latin typeface="Lato"/>
                <a:ea typeface="Lato"/>
                <a:cs typeface="Lato"/>
                <a:sym typeface="Lato"/>
              </a:rPr>
              <a:t>F1-Score: 0.413</a:t>
            </a:r>
            <a:endParaRPr sz="1200">
              <a:latin typeface="Lato"/>
              <a:ea typeface="Lato"/>
              <a:cs typeface="Lato"/>
              <a:sym typeface="Lato"/>
            </a:endParaRPr>
          </a:p>
        </p:txBody>
      </p:sp>
      <p:sp>
        <p:nvSpPr>
          <p:cNvPr id="285" name="Google Shape;285;p27"/>
          <p:cNvSpPr/>
          <p:nvPr/>
        </p:nvSpPr>
        <p:spPr>
          <a:xfrm>
            <a:off x="7515150" y="1224375"/>
            <a:ext cx="1503000" cy="2980500"/>
          </a:xfrm>
          <a:prstGeom prst="roundRect">
            <a:avLst>
              <a:gd fmla="val 16667" name="adj"/>
            </a:avLst>
          </a:prstGeom>
          <a:noFill/>
          <a:ln cap="flat" cmpd="sng" w="3810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86" name="Google Shape;286;p27"/>
          <p:cNvPicPr preferRelativeResize="0"/>
          <p:nvPr/>
        </p:nvPicPr>
        <p:blipFill>
          <a:blip r:embed="rId7">
            <a:alphaModFix/>
          </a:blip>
          <a:stretch>
            <a:fillRect/>
          </a:stretch>
        </p:blipFill>
        <p:spPr>
          <a:xfrm>
            <a:off x="8170607" y="61854"/>
            <a:ext cx="431821" cy="411480"/>
          </a:xfrm>
          <a:prstGeom prst="rect">
            <a:avLst/>
          </a:prstGeom>
          <a:noFill/>
          <a:ln>
            <a:noFill/>
          </a:ln>
        </p:spPr>
      </p:pic>
      <p:pic>
        <p:nvPicPr>
          <p:cNvPr id="287" name="Google Shape;287;p27"/>
          <p:cNvPicPr preferRelativeResize="0"/>
          <p:nvPr/>
        </p:nvPicPr>
        <p:blipFill>
          <a:blip r:embed="rId8">
            <a:alphaModFix/>
          </a:blip>
          <a:stretch>
            <a:fillRect/>
          </a:stretch>
        </p:blipFill>
        <p:spPr>
          <a:xfrm>
            <a:off x="8653186" y="61854"/>
            <a:ext cx="431821" cy="41148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28"/>
          <p:cNvSpPr txBox="1"/>
          <p:nvPr/>
        </p:nvSpPr>
        <p:spPr>
          <a:xfrm>
            <a:off x="225050" y="299875"/>
            <a:ext cx="1642200" cy="69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293" name="Google Shape;293;p28"/>
          <p:cNvPicPr preferRelativeResize="0"/>
          <p:nvPr/>
        </p:nvPicPr>
        <p:blipFill rotWithShape="1">
          <a:blip r:embed="rId3">
            <a:alphaModFix/>
          </a:blip>
          <a:srcRect b="0" l="0" r="73073" t="0"/>
          <a:stretch/>
        </p:blipFill>
        <p:spPr>
          <a:xfrm>
            <a:off x="2112038" y="907475"/>
            <a:ext cx="2380101" cy="2524650"/>
          </a:xfrm>
          <a:prstGeom prst="rect">
            <a:avLst/>
          </a:prstGeom>
          <a:noFill/>
          <a:ln>
            <a:noFill/>
          </a:ln>
        </p:spPr>
      </p:pic>
      <p:grpSp>
        <p:nvGrpSpPr>
          <p:cNvPr id="294" name="Google Shape;294;p28"/>
          <p:cNvGrpSpPr/>
          <p:nvPr/>
        </p:nvGrpSpPr>
        <p:grpSpPr>
          <a:xfrm>
            <a:off x="1012075" y="3672025"/>
            <a:ext cx="7028625" cy="1202500"/>
            <a:chOff x="839325" y="3708775"/>
            <a:chExt cx="7028625" cy="1202500"/>
          </a:xfrm>
        </p:grpSpPr>
        <p:pic>
          <p:nvPicPr>
            <p:cNvPr id="295" name="Google Shape;295;p28"/>
            <p:cNvPicPr preferRelativeResize="0"/>
            <p:nvPr/>
          </p:nvPicPr>
          <p:blipFill>
            <a:blip r:embed="rId4">
              <a:alphaModFix/>
            </a:blip>
            <a:stretch>
              <a:fillRect/>
            </a:stretch>
          </p:blipFill>
          <p:spPr>
            <a:xfrm>
              <a:off x="839325" y="3712375"/>
              <a:ext cx="1825850" cy="1198900"/>
            </a:xfrm>
            <a:prstGeom prst="rect">
              <a:avLst/>
            </a:prstGeom>
            <a:noFill/>
            <a:ln>
              <a:noFill/>
            </a:ln>
          </p:spPr>
        </p:pic>
        <p:cxnSp>
          <p:nvCxnSpPr>
            <p:cNvPr id="296" name="Google Shape;296;p28"/>
            <p:cNvCxnSpPr>
              <a:stCxn id="295" idx="3"/>
            </p:cNvCxnSpPr>
            <p:nvPr/>
          </p:nvCxnSpPr>
          <p:spPr>
            <a:xfrm>
              <a:off x="2665175" y="4311825"/>
              <a:ext cx="994500" cy="5100"/>
            </a:xfrm>
            <a:prstGeom prst="straightConnector1">
              <a:avLst/>
            </a:prstGeom>
            <a:noFill/>
            <a:ln cap="flat" cmpd="sng" w="38100">
              <a:solidFill>
                <a:schemeClr val="dk2"/>
              </a:solidFill>
              <a:prstDash val="solid"/>
              <a:round/>
              <a:headEnd len="med" w="med" type="none"/>
              <a:tailEnd len="med" w="med" type="triangle"/>
            </a:ln>
          </p:spPr>
        </p:cxnSp>
        <p:sp>
          <p:nvSpPr>
            <p:cNvPr id="297" name="Google Shape;297;p28"/>
            <p:cNvSpPr txBox="1"/>
            <p:nvPr/>
          </p:nvSpPr>
          <p:spPr>
            <a:xfrm>
              <a:off x="4003650" y="4144825"/>
              <a:ext cx="3864300" cy="27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900">
                  <a:latin typeface="Lato"/>
                  <a:ea typeface="Lato"/>
                  <a:cs typeface="Lato"/>
                  <a:sym typeface="Lato"/>
                </a:rPr>
                <a:t>American       Southwest       JetBlue</a:t>
              </a:r>
              <a:endParaRPr sz="1900">
                <a:latin typeface="Lato"/>
                <a:ea typeface="Lato"/>
                <a:cs typeface="Lato"/>
                <a:sym typeface="Lato"/>
              </a:endParaRPr>
            </a:p>
          </p:txBody>
        </p:sp>
        <p:cxnSp>
          <p:nvCxnSpPr>
            <p:cNvPr id="298" name="Google Shape;298;p28"/>
            <p:cNvCxnSpPr/>
            <p:nvPr/>
          </p:nvCxnSpPr>
          <p:spPr>
            <a:xfrm flipH="1" rot="10800000">
              <a:off x="5085375" y="3997475"/>
              <a:ext cx="353400" cy="672900"/>
            </a:xfrm>
            <a:prstGeom prst="straightConnector1">
              <a:avLst/>
            </a:prstGeom>
            <a:noFill/>
            <a:ln cap="flat" cmpd="sng" w="9525">
              <a:solidFill>
                <a:schemeClr val="dk2"/>
              </a:solidFill>
              <a:prstDash val="solid"/>
              <a:round/>
              <a:headEnd len="med" w="med" type="none"/>
              <a:tailEnd len="med" w="med" type="none"/>
            </a:ln>
          </p:spPr>
        </p:cxnSp>
        <p:cxnSp>
          <p:nvCxnSpPr>
            <p:cNvPr id="299" name="Google Shape;299;p28"/>
            <p:cNvCxnSpPr/>
            <p:nvPr/>
          </p:nvCxnSpPr>
          <p:spPr>
            <a:xfrm flipH="1" rot="10800000">
              <a:off x="6549300" y="3997475"/>
              <a:ext cx="353400" cy="672900"/>
            </a:xfrm>
            <a:prstGeom prst="straightConnector1">
              <a:avLst/>
            </a:prstGeom>
            <a:noFill/>
            <a:ln cap="flat" cmpd="sng" w="9525">
              <a:solidFill>
                <a:schemeClr val="dk2"/>
              </a:solidFill>
              <a:prstDash val="solid"/>
              <a:round/>
              <a:headEnd len="med" w="med" type="none"/>
              <a:tailEnd len="med" w="med" type="none"/>
            </a:ln>
          </p:spPr>
        </p:cxnSp>
        <p:sp>
          <p:nvSpPr>
            <p:cNvPr id="300" name="Google Shape;300;p28"/>
            <p:cNvSpPr txBox="1"/>
            <p:nvPr/>
          </p:nvSpPr>
          <p:spPr>
            <a:xfrm>
              <a:off x="5142375" y="3708775"/>
              <a:ext cx="872100" cy="27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latin typeface="Lato"/>
                  <a:ea typeface="Lato"/>
                  <a:cs typeface="Lato"/>
                  <a:sym typeface="Lato"/>
                </a:rPr>
                <a:t>Split 1</a:t>
              </a:r>
              <a:endParaRPr sz="1100">
                <a:latin typeface="Lato"/>
                <a:ea typeface="Lato"/>
                <a:cs typeface="Lato"/>
                <a:sym typeface="Lato"/>
              </a:endParaRPr>
            </a:p>
          </p:txBody>
        </p:sp>
        <p:sp>
          <p:nvSpPr>
            <p:cNvPr id="301" name="Google Shape;301;p28"/>
            <p:cNvSpPr txBox="1"/>
            <p:nvPr/>
          </p:nvSpPr>
          <p:spPr>
            <a:xfrm>
              <a:off x="6549300" y="3708775"/>
              <a:ext cx="872100" cy="27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latin typeface="Lato"/>
                  <a:ea typeface="Lato"/>
                  <a:cs typeface="Lato"/>
                  <a:sym typeface="Lato"/>
                </a:rPr>
                <a:t>Split 2</a:t>
              </a:r>
              <a:endParaRPr sz="1100">
                <a:latin typeface="Lato"/>
                <a:ea typeface="Lato"/>
                <a:cs typeface="Lato"/>
                <a:sym typeface="Lato"/>
              </a:endParaRPr>
            </a:p>
          </p:txBody>
        </p:sp>
      </p:grpSp>
      <p:pic>
        <p:nvPicPr>
          <p:cNvPr id="302" name="Google Shape;302;p28"/>
          <p:cNvPicPr preferRelativeResize="0"/>
          <p:nvPr/>
        </p:nvPicPr>
        <p:blipFill rotWithShape="1">
          <a:blip r:embed="rId3">
            <a:alphaModFix/>
          </a:blip>
          <a:srcRect b="0" l="26707" r="50001" t="0"/>
          <a:stretch/>
        </p:blipFill>
        <p:spPr>
          <a:xfrm>
            <a:off x="4492151" y="907475"/>
            <a:ext cx="2058700" cy="2524650"/>
          </a:xfrm>
          <a:prstGeom prst="rect">
            <a:avLst/>
          </a:prstGeom>
          <a:noFill/>
          <a:ln>
            <a:noFill/>
          </a:ln>
        </p:spPr>
      </p:pic>
      <p:sp>
        <p:nvSpPr>
          <p:cNvPr id="303" name="Google Shape;303;p2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04" name="Google Shape;304;p28"/>
          <p:cNvSpPr txBox="1"/>
          <p:nvPr>
            <p:ph type="title"/>
          </p:nvPr>
        </p:nvSpPr>
        <p:spPr>
          <a:xfrm>
            <a:off x="0" y="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Algorithm Implementation: Toy Example</a:t>
            </a:r>
            <a:endParaRPr/>
          </a:p>
        </p:txBody>
      </p:sp>
      <p:pic>
        <p:nvPicPr>
          <p:cNvPr id="305" name="Google Shape;305;p28"/>
          <p:cNvPicPr preferRelativeResize="0"/>
          <p:nvPr/>
        </p:nvPicPr>
        <p:blipFill>
          <a:blip r:embed="rId5">
            <a:alphaModFix/>
          </a:blip>
          <a:stretch>
            <a:fillRect/>
          </a:stretch>
        </p:blipFill>
        <p:spPr>
          <a:xfrm>
            <a:off x="8627807" y="61854"/>
            <a:ext cx="431821" cy="41148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4"/>
                                        </p:tgtEl>
                                        <p:attrNameLst>
                                          <p:attrName>style.visibility</p:attrName>
                                        </p:attrNameLst>
                                      </p:cBhvr>
                                      <p:to>
                                        <p:strVal val="visible"/>
                                      </p:to>
                                    </p:set>
                                    <p:animEffect filter="fade" transition="in">
                                      <p:cBhvr>
                                        <p:cTn dur="1000"/>
                                        <p:tgtEl>
                                          <p:spTgt spid="29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2"/>
                                        </p:tgtEl>
                                        <p:attrNameLst>
                                          <p:attrName>style.visibility</p:attrName>
                                        </p:attrNameLst>
                                      </p:cBhvr>
                                      <p:to>
                                        <p:strVal val="visible"/>
                                      </p:to>
                                    </p:set>
                                    <p:animEffect filter="fade" transition="in">
                                      <p:cBhvr>
                                        <p:cTn dur="1000"/>
                                        <p:tgtEl>
                                          <p:spTgt spid="30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grpSp>
        <p:nvGrpSpPr>
          <p:cNvPr id="310" name="Google Shape;310;p29"/>
          <p:cNvGrpSpPr/>
          <p:nvPr/>
        </p:nvGrpSpPr>
        <p:grpSpPr>
          <a:xfrm>
            <a:off x="123600" y="2497000"/>
            <a:ext cx="2370550" cy="2524650"/>
            <a:chOff x="123600" y="2039800"/>
            <a:chExt cx="2370550" cy="2524650"/>
          </a:xfrm>
        </p:grpSpPr>
        <p:pic>
          <p:nvPicPr>
            <p:cNvPr id="311" name="Google Shape;311;p29"/>
            <p:cNvPicPr preferRelativeResize="0"/>
            <p:nvPr/>
          </p:nvPicPr>
          <p:blipFill rotWithShape="1">
            <a:blip r:embed="rId3">
              <a:alphaModFix/>
            </a:blip>
            <a:srcRect b="0" l="0" r="73181" t="0"/>
            <a:stretch/>
          </p:blipFill>
          <p:spPr>
            <a:xfrm>
              <a:off x="123600" y="2039800"/>
              <a:ext cx="2370499" cy="2524650"/>
            </a:xfrm>
            <a:prstGeom prst="rect">
              <a:avLst/>
            </a:prstGeom>
            <a:noFill/>
            <a:ln>
              <a:noFill/>
            </a:ln>
          </p:spPr>
        </p:pic>
        <p:sp>
          <p:nvSpPr>
            <p:cNvPr id="312" name="Google Shape;312;p29"/>
            <p:cNvSpPr/>
            <p:nvPr/>
          </p:nvSpPr>
          <p:spPr>
            <a:xfrm>
              <a:off x="902343" y="2652748"/>
              <a:ext cx="1591800" cy="365400"/>
            </a:xfrm>
            <a:prstGeom prst="rect">
              <a:avLst/>
            </a:prstGeom>
            <a:noFill/>
            <a:ln cap="flat" cmpd="sng" w="28575">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29"/>
            <p:cNvSpPr/>
            <p:nvPr/>
          </p:nvSpPr>
          <p:spPr>
            <a:xfrm>
              <a:off x="902350" y="3275349"/>
              <a:ext cx="1591800" cy="193800"/>
            </a:xfrm>
            <a:prstGeom prst="rect">
              <a:avLst/>
            </a:prstGeom>
            <a:noFill/>
            <a:ln cap="flat" cmpd="sng" w="28575">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29"/>
            <p:cNvSpPr/>
            <p:nvPr/>
          </p:nvSpPr>
          <p:spPr>
            <a:xfrm>
              <a:off x="902350" y="3888776"/>
              <a:ext cx="1591800" cy="365400"/>
            </a:xfrm>
            <a:prstGeom prst="rect">
              <a:avLst/>
            </a:prstGeom>
            <a:noFill/>
            <a:ln cap="flat" cmpd="sng" w="28575">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5" name="Google Shape;315;p29"/>
          <p:cNvGrpSpPr/>
          <p:nvPr/>
        </p:nvGrpSpPr>
        <p:grpSpPr>
          <a:xfrm>
            <a:off x="225050" y="757075"/>
            <a:ext cx="8201124" cy="1482251"/>
            <a:chOff x="225050" y="299875"/>
            <a:chExt cx="8201124" cy="1482251"/>
          </a:xfrm>
        </p:grpSpPr>
        <p:sp>
          <p:nvSpPr>
            <p:cNvPr id="316" name="Google Shape;316;p29"/>
            <p:cNvSpPr txBox="1"/>
            <p:nvPr/>
          </p:nvSpPr>
          <p:spPr>
            <a:xfrm>
              <a:off x="225050" y="299875"/>
              <a:ext cx="1642200" cy="69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317" name="Google Shape;317;p29"/>
            <p:cNvPicPr preferRelativeResize="0"/>
            <p:nvPr/>
          </p:nvPicPr>
          <p:blipFill>
            <a:blip r:embed="rId4">
              <a:alphaModFix/>
            </a:blip>
            <a:stretch>
              <a:fillRect/>
            </a:stretch>
          </p:blipFill>
          <p:spPr>
            <a:xfrm>
              <a:off x="489375" y="299876"/>
              <a:ext cx="7936799" cy="1482250"/>
            </a:xfrm>
            <a:prstGeom prst="rect">
              <a:avLst/>
            </a:prstGeom>
            <a:noFill/>
            <a:ln>
              <a:noFill/>
            </a:ln>
          </p:spPr>
        </p:pic>
        <p:cxnSp>
          <p:nvCxnSpPr>
            <p:cNvPr id="318" name="Google Shape;318;p29"/>
            <p:cNvCxnSpPr/>
            <p:nvPr/>
          </p:nvCxnSpPr>
          <p:spPr>
            <a:xfrm>
              <a:off x="1867258" y="786641"/>
              <a:ext cx="378000" cy="0"/>
            </a:xfrm>
            <a:prstGeom prst="straightConnector1">
              <a:avLst/>
            </a:prstGeom>
            <a:noFill/>
            <a:ln cap="flat" cmpd="sng" w="28575">
              <a:solidFill>
                <a:srgbClr val="4A86E8"/>
              </a:solidFill>
              <a:prstDash val="solid"/>
              <a:round/>
              <a:headEnd len="med" w="med" type="none"/>
              <a:tailEnd len="med" w="med" type="none"/>
            </a:ln>
          </p:spPr>
        </p:cxnSp>
        <p:cxnSp>
          <p:nvCxnSpPr>
            <p:cNvPr id="319" name="Google Shape;319;p29"/>
            <p:cNvCxnSpPr/>
            <p:nvPr/>
          </p:nvCxnSpPr>
          <p:spPr>
            <a:xfrm>
              <a:off x="7854058" y="747116"/>
              <a:ext cx="378000" cy="0"/>
            </a:xfrm>
            <a:prstGeom prst="straightConnector1">
              <a:avLst/>
            </a:prstGeom>
            <a:noFill/>
            <a:ln cap="flat" cmpd="sng" w="28575">
              <a:solidFill>
                <a:srgbClr val="4A86E8"/>
              </a:solidFill>
              <a:prstDash val="solid"/>
              <a:round/>
              <a:headEnd len="med" w="med" type="none"/>
              <a:tailEnd len="med" w="med" type="none"/>
            </a:ln>
          </p:spPr>
        </p:cxnSp>
        <p:cxnSp>
          <p:nvCxnSpPr>
            <p:cNvPr id="320" name="Google Shape;320;p29"/>
            <p:cNvCxnSpPr/>
            <p:nvPr/>
          </p:nvCxnSpPr>
          <p:spPr>
            <a:xfrm>
              <a:off x="3102858" y="1782116"/>
              <a:ext cx="378000" cy="0"/>
            </a:xfrm>
            <a:prstGeom prst="straightConnector1">
              <a:avLst/>
            </a:prstGeom>
            <a:noFill/>
            <a:ln cap="flat" cmpd="sng" w="28575">
              <a:solidFill>
                <a:srgbClr val="4A86E8"/>
              </a:solidFill>
              <a:prstDash val="solid"/>
              <a:round/>
              <a:headEnd len="med" w="med" type="none"/>
              <a:tailEnd len="med" w="med" type="none"/>
            </a:ln>
          </p:spPr>
        </p:cxnSp>
        <p:sp>
          <p:nvSpPr>
            <p:cNvPr id="321" name="Google Shape;321;p29"/>
            <p:cNvSpPr/>
            <p:nvPr/>
          </p:nvSpPr>
          <p:spPr>
            <a:xfrm>
              <a:off x="4853976" y="1460375"/>
              <a:ext cx="547800" cy="211800"/>
            </a:xfrm>
            <a:prstGeom prst="rect">
              <a:avLst/>
            </a:pr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22" name="Google Shape;322;p29"/>
          <p:cNvPicPr preferRelativeResize="0"/>
          <p:nvPr/>
        </p:nvPicPr>
        <p:blipFill>
          <a:blip r:embed="rId5">
            <a:alphaModFix/>
          </a:blip>
          <a:stretch>
            <a:fillRect/>
          </a:stretch>
        </p:blipFill>
        <p:spPr>
          <a:xfrm>
            <a:off x="4925893" y="2373676"/>
            <a:ext cx="2733675" cy="1333500"/>
          </a:xfrm>
          <a:prstGeom prst="rect">
            <a:avLst/>
          </a:prstGeom>
          <a:noFill/>
          <a:ln>
            <a:noFill/>
          </a:ln>
        </p:spPr>
      </p:pic>
      <p:pic>
        <p:nvPicPr>
          <p:cNvPr id="323" name="Google Shape;323;p29"/>
          <p:cNvPicPr preferRelativeResize="0"/>
          <p:nvPr/>
        </p:nvPicPr>
        <p:blipFill>
          <a:blip r:embed="rId6">
            <a:alphaModFix/>
          </a:blip>
          <a:stretch>
            <a:fillRect/>
          </a:stretch>
        </p:blipFill>
        <p:spPr>
          <a:xfrm>
            <a:off x="3655225" y="3957650"/>
            <a:ext cx="5275025" cy="874150"/>
          </a:xfrm>
          <a:prstGeom prst="rect">
            <a:avLst/>
          </a:prstGeom>
          <a:noFill/>
          <a:ln>
            <a:noFill/>
          </a:ln>
        </p:spPr>
      </p:pic>
      <p:sp>
        <p:nvSpPr>
          <p:cNvPr id="324" name="Google Shape;324;p2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25" name="Google Shape;325;p29"/>
          <p:cNvSpPr txBox="1"/>
          <p:nvPr>
            <p:ph type="title"/>
          </p:nvPr>
        </p:nvSpPr>
        <p:spPr>
          <a:xfrm>
            <a:off x="0" y="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Algorithm Implementation: Toy Example</a:t>
            </a:r>
            <a:endParaRPr/>
          </a:p>
        </p:txBody>
      </p:sp>
      <p:pic>
        <p:nvPicPr>
          <p:cNvPr id="326" name="Google Shape;326;p29"/>
          <p:cNvPicPr preferRelativeResize="0"/>
          <p:nvPr/>
        </p:nvPicPr>
        <p:blipFill>
          <a:blip r:embed="rId7">
            <a:alphaModFix/>
          </a:blip>
          <a:stretch>
            <a:fillRect/>
          </a:stretch>
        </p:blipFill>
        <p:spPr>
          <a:xfrm>
            <a:off x="8627807" y="61854"/>
            <a:ext cx="431821" cy="41148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2"/>
                                        </p:tgtEl>
                                        <p:attrNameLst>
                                          <p:attrName>style.visibility</p:attrName>
                                        </p:attrNameLst>
                                      </p:cBhvr>
                                      <p:to>
                                        <p:strVal val="visible"/>
                                      </p:to>
                                    </p:set>
                                    <p:animEffect filter="fade" transition="in">
                                      <p:cBhvr>
                                        <p:cTn dur="1000"/>
                                        <p:tgtEl>
                                          <p:spTgt spid="32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3"/>
                                        </p:tgtEl>
                                        <p:attrNameLst>
                                          <p:attrName>style.visibility</p:attrName>
                                        </p:attrNameLst>
                                      </p:cBhvr>
                                      <p:to>
                                        <p:strVal val="visible"/>
                                      </p:to>
                                    </p:set>
                                    <p:animEffect filter="fade" transition="in">
                                      <p:cBhvr>
                                        <p:cTn dur="1000"/>
                                        <p:tgtEl>
                                          <p:spTgt spid="32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grpSp>
        <p:nvGrpSpPr>
          <p:cNvPr id="331" name="Google Shape;331;p30"/>
          <p:cNvGrpSpPr/>
          <p:nvPr/>
        </p:nvGrpSpPr>
        <p:grpSpPr>
          <a:xfrm>
            <a:off x="738875" y="3124775"/>
            <a:ext cx="6819900" cy="1478163"/>
            <a:chOff x="738875" y="3124775"/>
            <a:chExt cx="6819900" cy="1478163"/>
          </a:xfrm>
        </p:grpSpPr>
        <p:pic>
          <p:nvPicPr>
            <p:cNvPr id="332" name="Google Shape;332;p30"/>
            <p:cNvPicPr preferRelativeResize="0"/>
            <p:nvPr/>
          </p:nvPicPr>
          <p:blipFill>
            <a:blip r:embed="rId3">
              <a:alphaModFix/>
            </a:blip>
            <a:stretch>
              <a:fillRect/>
            </a:stretch>
          </p:blipFill>
          <p:spPr>
            <a:xfrm>
              <a:off x="738875" y="3745688"/>
              <a:ext cx="6819900" cy="857250"/>
            </a:xfrm>
            <a:prstGeom prst="rect">
              <a:avLst/>
            </a:prstGeom>
            <a:noFill/>
            <a:ln>
              <a:noFill/>
            </a:ln>
          </p:spPr>
        </p:pic>
        <p:sp>
          <p:nvSpPr>
            <p:cNvPr id="333" name="Google Shape;333;p30"/>
            <p:cNvSpPr/>
            <p:nvPr/>
          </p:nvSpPr>
          <p:spPr>
            <a:xfrm>
              <a:off x="2448750" y="3124775"/>
              <a:ext cx="872100" cy="410700"/>
            </a:xfrm>
            <a:prstGeom prst="rect">
              <a:avLst/>
            </a:pr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4" name="Google Shape;334;p30"/>
          <p:cNvGrpSpPr/>
          <p:nvPr/>
        </p:nvGrpSpPr>
        <p:grpSpPr>
          <a:xfrm>
            <a:off x="605375" y="890025"/>
            <a:ext cx="6896625" cy="2128175"/>
            <a:chOff x="605375" y="890025"/>
            <a:chExt cx="6896625" cy="2128175"/>
          </a:xfrm>
        </p:grpSpPr>
        <p:sp>
          <p:nvSpPr>
            <p:cNvPr id="335" name="Google Shape;335;p30"/>
            <p:cNvSpPr/>
            <p:nvPr/>
          </p:nvSpPr>
          <p:spPr>
            <a:xfrm>
              <a:off x="3736650" y="890025"/>
              <a:ext cx="1139100" cy="276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Lato"/>
                  <a:ea typeface="Lato"/>
                  <a:cs typeface="Lato"/>
                  <a:sym typeface="Lato"/>
                </a:rPr>
                <a:t>Time</a:t>
              </a:r>
              <a:endParaRPr>
                <a:latin typeface="Lato"/>
                <a:ea typeface="Lato"/>
                <a:cs typeface="Lato"/>
                <a:sym typeface="Lato"/>
              </a:endParaRPr>
            </a:p>
          </p:txBody>
        </p:sp>
        <p:cxnSp>
          <p:nvCxnSpPr>
            <p:cNvPr id="336" name="Google Shape;336;p30"/>
            <p:cNvCxnSpPr>
              <a:stCxn id="335" idx="2"/>
            </p:cNvCxnSpPr>
            <p:nvPr/>
          </p:nvCxnSpPr>
          <p:spPr>
            <a:xfrm flipH="1">
              <a:off x="2642100" y="1166025"/>
              <a:ext cx="1664100" cy="569400"/>
            </a:xfrm>
            <a:prstGeom prst="straightConnector1">
              <a:avLst/>
            </a:prstGeom>
            <a:noFill/>
            <a:ln cap="flat" cmpd="sng" w="9525">
              <a:solidFill>
                <a:schemeClr val="dk2"/>
              </a:solidFill>
              <a:prstDash val="solid"/>
              <a:round/>
              <a:headEnd len="med" w="med" type="none"/>
              <a:tailEnd len="med" w="med" type="triangle"/>
            </a:ln>
          </p:spPr>
        </p:cxnSp>
        <p:cxnSp>
          <p:nvCxnSpPr>
            <p:cNvPr id="337" name="Google Shape;337;p30"/>
            <p:cNvCxnSpPr>
              <a:stCxn id="335" idx="2"/>
            </p:cNvCxnSpPr>
            <p:nvPr/>
          </p:nvCxnSpPr>
          <p:spPr>
            <a:xfrm>
              <a:off x="4306200" y="1166025"/>
              <a:ext cx="1494900" cy="605100"/>
            </a:xfrm>
            <a:prstGeom prst="straightConnector1">
              <a:avLst/>
            </a:prstGeom>
            <a:noFill/>
            <a:ln cap="flat" cmpd="sng" w="9525">
              <a:solidFill>
                <a:schemeClr val="dk2"/>
              </a:solidFill>
              <a:prstDash val="solid"/>
              <a:round/>
              <a:headEnd len="med" w="med" type="none"/>
              <a:tailEnd len="med" w="med" type="triangle"/>
            </a:ln>
          </p:spPr>
        </p:cxnSp>
        <p:sp>
          <p:nvSpPr>
            <p:cNvPr id="338" name="Google Shape;338;p30"/>
            <p:cNvSpPr txBox="1"/>
            <p:nvPr/>
          </p:nvSpPr>
          <p:spPr>
            <a:xfrm>
              <a:off x="2330650" y="1228225"/>
              <a:ext cx="872100" cy="27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Morning</a:t>
              </a:r>
              <a:endParaRPr>
                <a:latin typeface="Lato"/>
                <a:ea typeface="Lato"/>
                <a:cs typeface="Lato"/>
                <a:sym typeface="Lato"/>
              </a:endParaRPr>
            </a:p>
          </p:txBody>
        </p:sp>
        <p:sp>
          <p:nvSpPr>
            <p:cNvPr id="339" name="Google Shape;339;p30"/>
            <p:cNvSpPr txBox="1"/>
            <p:nvPr/>
          </p:nvSpPr>
          <p:spPr>
            <a:xfrm>
              <a:off x="5197200" y="1166025"/>
              <a:ext cx="872100" cy="27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Night</a:t>
              </a:r>
              <a:endParaRPr>
                <a:latin typeface="Lato"/>
                <a:ea typeface="Lato"/>
                <a:cs typeface="Lato"/>
                <a:sym typeface="Lato"/>
              </a:endParaRPr>
            </a:p>
          </p:txBody>
        </p:sp>
        <p:sp>
          <p:nvSpPr>
            <p:cNvPr id="340" name="Google Shape;340;p30"/>
            <p:cNvSpPr/>
            <p:nvPr/>
          </p:nvSpPr>
          <p:spPr>
            <a:xfrm>
              <a:off x="1758850" y="1771125"/>
              <a:ext cx="1139100" cy="276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Lato"/>
                  <a:ea typeface="Lato"/>
                  <a:cs typeface="Lato"/>
                  <a:sym typeface="Lato"/>
                </a:rPr>
                <a:t>Airline</a:t>
              </a:r>
              <a:endParaRPr>
                <a:latin typeface="Lato"/>
                <a:ea typeface="Lato"/>
                <a:cs typeface="Lato"/>
                <a:sym typeface="Lato"/>
              </a:endParaRPr>
            </a:p>
          </p:txBody>
        </p:sp>
        <p:sp>
          <p:nvSpPr>
            <p:cNvPr id="341" name="Google Shape;341;p30"/>
            <p:cNvSpPr/>
            <p:nvPr/>
          </p:nvSpPr>
          <p:spPr>
            <a:xfrm>
              <a:off x="5490800" y="1771125"/>
              <a:ext cx="1139100" cy="276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Lato"/>
                  <a:ea typeface="Lato"/>
                  <a:cs typeface="Lato"/>
                  <a:sym typeface="Lato"/>
                </a:rPr>
                <a:t>Airline</a:t>
              </a:r>
              <a:endParaRPr>
                <a:latin typeface="Lato"/>
                <a:ea typeface="Lato"/>
                <a:cs typeface="Lato"/>
                <a:sym typeface="Lato"/>
              </a:endParaRPr>
            </a:p>
          </p:txBody>
        </p:sp>
        <p:cxnSp>
          <p:nvCxnSpPr>
            <p:cNvPr id="342" name="Google Shape;342;p30"/>
            <p:cNvCxnSpPr/>
            <p:nvPr/>
          </p:nvCxnSpPr>
          <p:spPr>
            <a:xfrm flipH="1">
              <a:off x="1173850" y="2047125"/>
              <a:ext cx="1156800" cy="649500"/>
            </a:xfrm>
            <a:prstGeom prst="straightConnector1">
              <a:avLst/>
            </a:prstGeom>
            <a:noFill/>
            <a:ln cap="flat" cmpd="sng" w="9525">
              <a:solidFill>
                <a:schemeClr val="dk2"/>
              </a:solidFill>
              <a:prstDash val="solid"/>
              <a:round/>
              <a:headEnd len="med" w="med" type="none"/>
              <a:tailEnd len="med" w="med" type="triangle"/>
            </a:ln>
          </p:spPr>
        </p:cxnSp>
        <p:cxnSp>
          <p:nvCxnSpPr>
            <p:cNvPr id="343" name="Google Shape;343;p30"/>
            <p:cNvCxnSpPr>
              <a:stCxn id="340" idx="2"/>
            </p:cNvCxnSpPr>
            <p:nvPr/>
          </p:nvCxnSpPr>
          <p:spPr>
            <a:xfrm>
              <a:off x="2328400" y="2047125"/>
              <a:ext cx="883200" cy="649500"/>
            </a:xfrm>
            <a:prstGeom prst="straightConnector1">
              <a:avLst/>
            </a:prstGeom>
            <a:noFill/>
            <a:ln cap="flat" cmpd="sng" w="9525">
              <a:solidFill>
                <a:schemeClr val="dk2"/>
              </a:solidFill>
              <a:prstDash val="solid"/>
              <a:round/>
              <a:headEnd len="med" w="med" type="none"/>
              <a:tailEnd len="med" w="med" type="triangle"/>
            </a:ln>
          </p:spPr>
        </p:cxnSp>
        <p:cxnSp>
          <p:nvCxnSpPr>
            <p:cNvPr id="344" name="Google Shape;344;p30"/>
            <p:cNvCxnSpPr/>
            <p:nvPr/>
          </p:nvCxnSpPr>
          <p:spPr>
            <a:xfrm>
              <a:off x="6069300" y="2047125"/>
              <a:ext cx="883200" cy="649500"/>
            </a:xfrm>
            <a:prstGeom prst="straightConnector1">
              <a:avLst/>
            </a:prstGeom>
            <a:noFill/>
            <a:ln cap="flat" cmpd="sng" w="9525">
              <a:solidFill>
                <a:schemeClr val="dk2"/>
              </a:solidFill>
              <a:prstDash val="solid"/>
              <a:round/>
              <a:headEnd len="med" w="med" type="none"/>
              <a:tailEnd len="med" w="med" type="triangle"/>
            </a:ln>
          </p:spPr>
        </p:cxnSp>
        <p:cxnSp>
          <p:nvCxnSpPr>
            <p:cNvPr id="345" name="Google Shape;345;p30"/>
            <p:cNvCxnSpPr/>
            <p:nvPr/>
          </p:nvCxnSpPr>
          <p:spPr>
            <a:xfrm flipH="1">
              <a:off x="4912500" y="2047125"/>
              <a:ext cx="1156800" cy="649500"/>
            </a:xfrm>
            <a:prstGeom prst="straightConnector1">
              <a:avLst/>
            </a:prstGeom>
            <a:noFill/>
            <a:ln cap="flat" cmpd="sng" w="9525">
              <a:solidFill>
                <a:schemeClr val="dk2"/>
              </a:solidFill>
              <a:prstDash val="solid"/>
              <a:round/>
              <a:headEnd len="med" w="med" type="none"/>
              <a:tailEnd len="med" w="med" type="triangle"/>
            </a:ln>
          </p:spPr>
        </p:cxnSp>
        <p:sp>
          <p:nvSpPr>
            <p:cNvPr id="346" name="Google Shape;346;p30"/>
            <p:cNvSpPr txBox="1"/>
            <p:nvPr/>
          </p:nvSpPr>
          <p:spPr>
            <a:xfrm>
              <a:off x="738875" y="2163700"/>
              <a:ext cx="872100" cy="27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latin typeface="Lato"/>
                  <a:ea typeface="Lato"/>
                  <a:cs typeface="Lato"/>
                  <a:sym typeface="Lato"/>
                </a:rPr>
                <a:t>JetBlue, Southwest</a:t>
              </a:r>
              <a:endParaRPr sz="1100">
                <a:latin typeface="Lato"/>
                <a:ea typeface="Lato"/>
                <a:cs typeface="Lato"/>
                <a:sym typeface="Lato"/>
              </a:endParaRPr>
            </a:p>
          </p:txBody>
        </p:sp>
        <p:sp>
          <p:nvSpPr>
            <p:cNvPr id="347" name="Google Shape;347;p30"/>
            <p:cNvSpPr txBox="1"/>
            <p:nvPr/>
          </p:nvSpPr>
          <p:spPr>
            <a:xfrm>
              <a:off x="2955800" y="2163700"/>
              <a:ext cx="872100" cy="27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latin typeface="Lato"/>
                  <a:ea typeface="Lato"/>
                  <a:cs typeface="Lato"/>
                  <a:sym typeface="Lato"/>
                </a:rPr>
                <a:t>American</a:t>
              </a:r>
              <a:endParaRPr sz="1100">
                <a:latin typeface="Lato"/>
                <a:ea typeface="Lato"/>
                <a:cs typeface="Lato"/>
                <a:sym typeface="Lato"/>
              </a:endParaRPr>
            </a:p>
          </p:txBody>
        </p:sp>
        <p:sp>
          <p:nvSpPr>
            <p:cNvPr id="348" name="Google Shape;348;p30"/>
            <p:cNvSpPr txBox="1"/>
            <p:nvPr/>
          </p:nvSpPr>
          <p:spPr>
            <a:xfrm>
              <a:off x="6629900" y="2128100"/>
              <a:ext cx="872100" cy="27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latin typeface="Lato"/>
                  <a:ea typeface="Lato"/>
                  <a:cs typeface="Lato"/>
                  <a:sym typeface="Lato"/>
                </a:rPr>
                <a:t>Southwest, American</a:t>
              </a:r>
              <a:endParaRPr sz="1100">
                <a:latin typeface="Lato"/>
                <a:ea typeface="Lato"/>
                <a:cs typeface="Lato"/>
                <a:sym typeface="Lato"/>
              </a:endParaRPr>
            </a:p>
          </p:txBody>
        </p:sp>
        <p:sp>
          <p:nvSpPr>
            <p:cNvPr id="349" name="Google Shape;349;p30"/>
            <p:cNvSpPr txBox="1"/>
            <p:nvPr/>
          </p:nvSpPr>
          <p:spPr>
            <a:xfrm>
              <a:off x="4617600" y="2128100"/>
              <a:ext cx="872100" cy="27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latin typeface="Lato"/>
                  <a:ea typeface="Lato"/>
                  <a:cs typeface="Lato"/>
                  <a:sym typeface="Lato"/>
                </a:rPr>
                <a:t>JetBlue</a:t>
              </a:r>
              <a:endParaRPr sz="1100">
                <a:latin typeface="Lato"/>
                <a:ea typeface="Lato"/>
                <a:cs typeface="Lato"/>
                <a:sym typeface="Lato"/>
              </a:endParaRPr>
            </a:p>
          </p:txBody>
        </p:sp>
        <p:sp>
          <p:nvSpPr>
            <p:cNvPr id="350" name="Google Shape;350;p30"/>
            <p:cNvSpPr/>
            <p:nvPr/>
          </p:nvSpPr>
          <p:spPr>
            <a:xfrm>
              <a:off x="605375" y="2742200"/>
              <a:ext cx="1139100" cy="2760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Lato"/>
                  <a:ea typeface="Lato"/>
                  <a:cs typeface="Lato"/>
                  <a:sym typeface="Lato"/>
                </a:rPr>
                <a:t>NO DELAY</a:t>
              </a:r>
              <a:endParaRPr>
                <a:latin typeface="Lato"/>
                <a:ea typeface="Lato"/>
                <a:cs typeface="Lato"/>
                <a:sym typeface="Lato"/>
              </a:endParaRPr>
            </a:p>
          </p:txBody>
        </p:sp>
        <p:sp>
          <p:nvSpPr>
            <p:cNvPr id="351" name="Google Shape;351;p30"/>
            <p:cNvSpPr/>
            <p:nvPr/>
          </p:nvSpPr>
          <p:spPr>
            <a:xfrm>
              <a:off x="2597550" y="2742200"/>
              <a:ext cx="1139100" cy="276000"/>
            </a:xfrm>
            <a:prstGeom prst="rect">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Lato"/>
                  <a:ea typeface="Lato"/>
                  <a:cs typeface="Lato"/>
                  <a:sym typeface="Lato"/>
                </a:rPr>
                <a:t>DELAY</a:t>
              </a:r>
              <a:endParaRPr>
                <a:latin typeface="Lato"/>
                <a:ea typeface="Lato"/>
                <a:cs typeface="Lato"/>
                <a:sym typeface="Lato"/>
              </a:endParaRPr>
            </a:p>
          </p:txBody>
        </p:sp>
        <p:sp>
          <p:nvSpPr>
            <p:cNvPr id="352" name="Google Shape;352;p30"/>
            <p:cNvSpPr/>
            <p:nvPr/>
          </p:nvSpPr>
          <p:spPr>
            <a:xfrm>
              <a:off x="4351700" y="2742200"/>
              <a:ext cx="1139100" cy="2760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Lato"/>
                  <a:ea typeface="Lato"/>
                  <a:cs typeface="Lato"/>
                  <a:sym typeface="Lato"/>
                </a:rPr>
                <a:t>NO DELAY</a:t>
              </a:r>
              <a:endParaRPr>
                <a:latin typeface="Lato"/>
                <a:ea typeface="Lato"/>
                <a:cs typeface="Lato"/>
                <a:sym typeface="Lato"/>
              </a:endParaRPr>
            </a:p>
          </p:txBody>
        </p:sp>
        <p:sp>
          <p:nvSpPr>
            <p:cNvPr id="353" name="Google Shape;353;p30"/>
            <p:cNvSpPr/>
            <p:nvPr/>
          </p:nvSpPr>
          <p:spPr>
            <a:xfrm>
              <a:off x="6362900" y="2742200"/>
              <a:ext cx="1139100" cy="276000"/>
            </a:xfrm>
            <a:prstGeom prst="rect">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Lato"/>
                  <a:ea typeface="Lato"/>
                  <a:cs typeface="Lato"/>
                  <a:sym typeface="Lato"/>
                </a:rPr>
                <a:t>DELAY</a:t>
              </a:r>
              <a:endParaRPr>
                <a:latin typeface="Lato"/>
                <a:ea typeface="Lato"/>
                <a:cs typeface="Lato"/>
                <a:sym typeface="Lato"/>
              </a:endParaRPr>
            </a:p>
          </p:txBody>
        </p:sp>
      </p:grpSp>
      <p:grpSp>
        <p:nvGrpSpPr>
          <p:cNvPr id="354" name="Google Shape;354;p30"/>
          <p:cNvGrpSpPr/>
          <p:nvPr/>
        </p:nvGrpSpPr>
        <p:grpSpPr>
          <a:xfrm>
            <a:off x="605375" y="3124775"/>
            <a:ext cx="6829875" cy="276000"/>
            <a:chOff x="605375" y="3124775"/>
            <a:chExt cx="6829875" cy="276000"/>
          </a:xfrm>
        </p:grpSpPr>
        <p:sp>
          <p:nvSpPr>
            <p:cNvPr id="355" name="Google Shape;355;p30"/>
            <p:cNvSpPr txBox="1"/>
            <p:nvPr/>
          </p:nvSpPr>
          <p:spPr>
            <a:xfrm>
              <a:off x="605375" y="3124775"/>
              <a:ext cx="1005600" cy="27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-0.5, -0.5, -0.5, -0.5</a:t>
              </a:r>
              <a:endParaRPr>
                <a:latin typeface="Lato"/>
                <a:ea typeface="Lato"/>
                <a:cs typeface="Lato"/>
                <a:sym typeface="Lato"/>
              </a:endParaRPr>
            </a:p>
          </p:txBody>
        </p:sp>
        <p:sp>
          <p:nvSpPr>
            <p:cNvPr id="356" name="Google Shape;356;p30"/>
            <p:cNvSpPr txBox="1"/>
            <p:nvPr/>
          </p:nvSpPr>
          <p:spPr>
            <a:xfrm>
              <a:off x="2664300" y="3124775"/>
              <a:ext cx="1005600" cy="27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0.5</a:t>
              </a:r>
              <a:endParaRPr>
                <a:latin typeface="Lato"/>
                <a:ea typeface="Lato"/>
                <a:cs typeface="Lato"/>
                <a:sym typeface="Lato"/>
              </a:endParaRPr>
            </a:p>
          </p:txBody>
        </p:sp>
        <p:sp>
          <p:nvSpPr>
            <p:cNvPr id="357" name="Google Shape;357;p30"/>
            <p:cNvSpPr txBox="1"/>
            <p:nvPr/>
          </p:nvSpPr>
          <p:spPr>
            <a:xfrm>
              <a:off x="4418450" y="3124775"/>
              <a:ext cx="1005600" cy="27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-0.5, 0.5</a:t>
              </a:r>
              <a:endParaRPr>
                <a:latin typeface="Lato"/>
                <a:ea typeface="Lato"/>
                <a:cs typeface="Lato"/>
                <a:sym typeface="Lato"/>
              </a:endParaRPr>
            </a:p>
          </p:txBody>
        </p:sp>
        <p:sp>
          <p:nvSpPr>
            <p:cNvPr id="358" name="Google Shape;358;p30"/>
            <p:cNvSpPr txBox="1"/>
            <p:nvPr/>
          </p:nvSpPr>
          <p:spPr>
            <a:xfrm>
              <a:off x="6429650" y="3124775"/>
              <a:ext cx="1005600" cy="27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-0.5, 0.5, 0.5, 0.5, 0.5</a:t>
              </a:r>
              <a:endParaRPr>
                <a:latin typeface="Lato"/>
                <a:ea typeface="Lato"/>
                <a:cs typeface="Lato"/>
                <a:sym typeface="Lato"/>
              </a:endParaRPr>
            </a:p>
          </p:txBody>
        </p:sp>
      </p:grpSp>
      <p:sp>
        <p:nvSpPr>
          <p:cNvPr id="359" name="Google Shape;359;p30"/>
          <p:cNvSpPr txBox="1"/>
          <p:nvPr/>
        </p:nvSpPr>
        <p:spPr>
          <a:xfrm>
            <a:off x="738875" y="4473850"/>
            <a:ext cx="7062300" cy="27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-2				   2				     0					1.2			</a:t>
            </a:r>
            <a:endParaRPr>
              <a:latin typeface="Lato"/>
              <a:ea typeface="Lato"/>
              <a:cs typeface="Lato"/>
              <a:sym typeface="Lato"/>
            </a:endParaRPr>
          </a:p>
        </p:txBody>
      </p:sp>
      <p:sp>
        <p:nvSpPr>
          <p:cNvPr id="360" name="Google Shape;360;p3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61" name="Google Shape;361;p30"/>
          <p:cNvSpPr txBox="1"/>
          <p:nvPr>
            <p:ph type="title"/>
          </p:nvPr>
        </p:nvSpPr>
        <p:spPr>
          <a:xfrm>
            <a:off x="0" y="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Algorithm Implementation: Toy Example</a:t>
            </a:r>
            <a:endParaRPr/>
          </a:p>
        </p:txBody>
      </p:sp>
      <p:pic>
        <p:nvPicPr>
          <p:cNvPr id="362" name="Google Shape;362;p30"/>
          <p:cNvPicPr preferRelativeResize="0"/>
          <p:nvPr/>
        </p:nvPicPr>
        <p:blipFill>
          <a:blip r:embed="rId4">
            <a:alphaModFix/>
          </a:blip>
          <a:stretch>
            <a:fillRect/>
          </a:stretch>
        </p:blipFill>
        <p:spPr>
          <a:xfrm>
            <a:off x="8627807" y="61854"/>
            <a:ext cx="431821" cy="41148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4"/>
                                        </p:tgtEl>
                                        <p:attrNameLst>
                                          <p:attrName>style.visibility</p:attrName>
                                        </p:attrNameLst>
                                      </p:cBhvr>
                                      <p:to>
                                        <p:strVal val="visible"/>
                                      </p:to>
                                    </p:set>
                                    <p:animEffect filter="fade" transition="in">
                                      <p:cBhvr>
                                        <p:cTn dur="1000"/>
                                        <p:tgtEl>
                                          <p:spTgt spid="35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1"/>
                                        </p:tgtEl>
                                        <p:attrNameLst>
                                          <p:attrName>style.visibility</p:attrName>
                                        </p:attrNameLst>
                                      </p:cBhvr>
                                      <p:to>
                                        <p:strVal val="visible"/>
                                      </p:to>
                                    </p:set>
                                    <p:animEffect filter="fade" transition="in">
                                      <p:cBhvr>
                                        <p:cTn dur="1000"/>
                                        <p:tgtEl>
                                          <p:spTgt spid="33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9"/>
                                        </p:tgtEl>
                                        <p:attrNameLst>
                                          <p:attrName>style.visibility</p:attrName>
                                        </p:attrNameLst>
                                      </p:cBhvr>
                                      <p:to>
                                        <p:strVal val="visible"/>
                                      </p:to>
                                    </p:set>
                                    <p:animEffect filter="fade" transition="in">
                                      <p:cBhvr>
                                        <p:cTn dur="1000"/>
                                        <p:tgtEl>
                                          <p:spTgt spid="35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p31"/>
          <p:cNvSpPr txBox="1"/>
          <p:nvPr/>
        </p:nvSpPr>
        <p:spPr>
          <a:xfrm>
            <a:off x="225050" y="299875"/>
            <a:ext cx="1642200" cy="69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368" name="Google Shape;368;p31"/>
          <p:cNvPicPr preferRelativeResize="0"/>
          <p:nvPr/>
        </p:nvPicPr>
        <p:blipFill>
          <a:blip r:embed="rId3">
            <a:alphaModFix/>
          </a:blip>
          <a:stretch>
            <a:fillRect/>
          </a:stretch>
        </p:blipFill>
        <p:spPr>
          <a:xfrm>
            <a:off x="152400" y="1147375"/>
            <a:ext cx="8839204" cy="2524638"/>
          </a:xfrm>
          <a:prstGeom prst="rect">
            <a:avLst/>
          </a:prstGeom>
          <a:noFill/>
          <a:ln>
            <a:noFill/>
          </a:ln>
        </p:spPr>
      </p:pic>
      <p:sp>
        <p:nvSpPr>
          <p:cNvPr id="369" name="Google Shape;369;p31"/>
          <p:cNvSpPr/>
          <p:nvPr/>
        </p:nvSpPr>
        <p:spPr>
          <a:xfrm>
            <a:off x="4572000" y="1147375"/>
            <a:ext cx="3435300" cy="2524800"/>
          </a:xfrm>
          <a:prstGeom prst="rect">
            <a:avLst/>
          </a:pr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0" name="Google Shape;370;p31"/>
          <p:cNvGrpSpPr/>
          <p:nvPr/>
        </p:nvGrpSpPr>
        <p:grpSpPr>
          <a:xfrm>
            <a:off x="1398825" y="3028725"/>
            <a:ext cx="6360600" cy="1195500"/>
            <a:chOff x="1398825" y="3028725"/>
            <a:chExt cx="6360600" cy="1195500"/>
          </a:xfrm>
        </p:grpSpPr>
        <p:grpSp>
          <p:nvGrpSpPr>
            <p:cNvPr id="371" name="Google Shape;371;p31"/>
            <p:cNvGrpSpPr/>
            <p:nvPr/>
          </p:nvGrpSpPr>
          <p:grpSpPr>
            <a:xfrm>
              <a:off x="6732825" y="3028725"/>
              <a:ext cx="1026600" cy="1195500"/>
              <a:chOff x="6732825" y="3028725"/>
              <a:chExt cx="1026600" cy="1195500"/>
            </a:xfrm>
          </p:grpSpPr>
          <p:cxnSp>
            <p:nvCxnSpPr>
              <p:cNvPr id="372" name="Google Shape;372;p31"/>
              <p:cNvCxnSpPr>
                <a:endCxn id="373" idx="1"/>
              </p:cNvCxnSpPr>
              <p:nvPr/>
            </p:nvCxnSpPr>
            <p:spPr>
              <a:xfrm flipH="1" rot="10800000">
                <a:off x="6732825" y="3350325"/>
                <a:ext cx="823500" cy="873900"/>
              </a:xfrm>
              <a:prstGeom prst="straightConnector1">
                <a:avLst/>
              </a:prstGeom>
              <a:noFill/>
              <a:ln cap="flat" cmpd="sng" w="9525">
                <a:solidFill>
                  <a:schemeClr val="dk2"/>
                </a:solidFill>
                <a:prstDash val="solid"/>
                <a:round/>
                <a:headEnd len="med" w="med" type="none"/>
                <a:tailEnd len="med" w="med" type="triangle"/>
              </a:ln>
            </p:spPr>
          </p:cxnSp>
          <p:sp>
            <p:nvSpPr>
              <p:cNvPr id="373" name="Google Shape;373;p31"/>
              <p:cNvSpPr/>
              <p:nvPr/>
            </p:nvSpPr>
            <p:spPr>
              <a:xfrm>
                <a:off x="7556325" y="3028725"/>
                <a:ext cx="203100" cy="643200"/>
              </a:xfrm>
              <a:prstGeom prst="leftBrace">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4" name="Google Shape;374;p31"/>
            <p:cNvGrpSpPr/>
            <p:nvPr/>
          </p:nvGrpSpPr>
          <p:grpSpPr>
            <a:xfrm>
              <a:off x="1398825" y="3028725"/>
              <a:ext cx="1026600" cy="1195500"/>
              <a:chOff x="6732825" y="3028725"/>
              <a:chExt cx="1026600" cy="1195500"/>
            </a:xfrm>
          </p:grpSpPr>
          <p:cxnSp>
            <p:nvCxnSpPr>
              <p:cNvPr id="375" name="Google Shape;375;p31"/>
              <p:cNvCxnSpPr>
                <a:endCxn id="376" idx="1"/>
              </p:cNvCxnSpPr>
              <p:nvPr/>
            </p:nvCxnSpPr>
            <p:spPr>
              <a:xfrm flipH="1" rot="10800000">
                <a:off x="6732825" y="3350325"/>
                <a:ext cx="823500" cy="873900"/>
              </a:xfrm>
              <a:prstGeom prst="straightConnector1">
                <a:avLst/>
              </a:prstGeom>
              <a:noFill/>
              <a:ln cap="flat" cmpd="sng" w="9525">
                <a:solidFill>
                  <a:schemeClr val="dk2"/>
                </a:solidFill>
                <a:prstDash val="solid"/>
                <a:round/>
                <a:headEnd len="med" w="med" type="none"/>
                <a:tailEnd len="med" w="med" type="triangle"/>
              </a:ln>
            </p:spPr>
          </p:cxnSp>
          <p:sp>
            <p:nvSpPr>
              <p:cNvPr id="376" name="Google Shape;376;p31"/>
              <p:cNvSpPr/>
              <p:nvPr/>
            </p:nvSpPr>
            <p:spPr>
              <a:xfrm>
                <a:off x="7556325" y="3028725"/>
                <a:ext cx="203100" cy="643200"/>
              </a:xfrm>
              <a:prstGeom prst="leftBrace">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77" name="Google Shape;377;p3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78" name="Google Shape;378;p31"/>
          <p:cNvSpPr txBox="1"/>
          <p:nvPr>
            <p:ph type="title"/>
          </p:nvPr>
        </p:nvSpPr>
        <p:spPr>
          <a:xfrm>
            <a:off x="0" y="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Algorithm Implementation: Toy Example</a:t>
            </a:r>
            <a:endParaRPr/>
          </a:p>
        </p:txBody>
      </p:sp>
      <p:pic>
        <p:nvPicPr>
          <p:cNvPr id="379" name="Google Shape;379;p31"/>
          <p:cNvPicPr preferRelativeResize="0"/>
          <p:nvPr/>
        </p:nvPicPr>
        <p:blipFill>
          <a:blip r:embed="rId4">
            <a:alphaModFix/>
          </a:blip>
          <a:stretch>
            <a:fillRect/>
          </a:stretch>
        </p:blipFill>
        <p:spPr>
          <a:xfrm>
            <a:off x="8627807" y="61854"/>
            <a:ext cx="431821" cy="41148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0"/>
                                        </p:tgtEl>
                                        <p:attrNameLst>
                                          <p:attrName>style.visibility</p:attrName>
                                        </p:attrNameLst>
                                      </p:cBhvr>
                                      <p:to>
                                        <p:strVal val="visible"/>
                                      </p:to>
                                    </p:set>
                                    <p:animEffect filter="fade" transition="in">
                                      <p:cBhvr>
                                        <p:cTn dur="1000"/>
                                        <p:tgtEl>
                                          <p:spTgt spid="37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4"/>
          <p:cNvSpPr txBox="1"/>
          <p:nvPr>
            <p:ph idx="1" type="body"/>
          </p:nvPr>
        </p:nvSpPr>
        <p:spPr>
          <a:xfrm>
            <a:off x="734050" y="2090475"/>
            <a:ext cx="7505100" cy="281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400"/>
              <a:t>Question: </a:t>
            </a:r>
            <a:endParaRPr b="1" sz="1400"/>
          </a:p>
          <a:p>
            <a:pPr indent="0" lvl="0" marL="0" rtl="0" algn="l">
              <a:spcBef>
                <a:spcPts val="0"/>
              </a:spcBef>
              <a:spcAft>
                <a:spcPts val="0"/>
              </a:spcAft>
              <a:buNone/>
            </a:pPr>
            <a:r>
              <a:rPr lang="en" sz="1400"/>
              <a:t>G</a:t>
            </a:r>
            <a:r>
              <a:rPr lang="en" sz="1400"/>
              <a:t>iven flight and weather information known two hours ahead of planned departure time, will a flight depart on time (within 15 minutes of scheduled departure) or will it be delayed or cancelled?</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b="1" lang="en" sz="1400"/>
              <a:t>Evaluation:</a:t>
            </a:r>
            <a:endParaRPr b="1" sz="1400"/>
          </a:p>
          <a:p>
            <a:pPr indent="0" lvl="0" marL="0" rtl="0" algn="l">
              <a:spcBef>
                <a:spcPts val="0"/>
              </a:spcBef>
              <a:spcAft>
                <a:spcPts val="0"/>
              </a:spcAft>
              <a:buNone/>
            </a:pPr>
            <a:r>
              <a:rPr lang="en" sz="1400"/>
              <a:t>F1 Score - to minimize both false positive and negatives</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b="1" lang="en" sz="1400"/>
              <a:t>State of the Art (on a subset of data):</a:t>
            </a:r>
            <a:endParaRPr b="1" sz="1400"/>
          </a:p>
          <a:p>
            <a:pPr indent="0" lvl="0" marL="0" rtl="0" algn="l">
              <a:spcBef>
                <a:spcPts val="0"/>
              </a:spcBef>
              <a:spcAft>
                <a:spcPts val="0"/>
              </a:spcAft>
              <a:buNone/>
            </a:pPr>
            <a:r>
              <a:rPr lang="en" sz="1400"/>
              <a:t>F1 Score of 0.85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p:txBody>
      </p:sp>
      <p:sp>
        <p:nvSpPr>
          <p:cNvPr id="94" name="Google Shape;94;p14"/>
          <p:cNvSpPr txBox="1"/>
          <p:nvPr>
            <p:ph type="title"/>
          </p:nvPr>
        </p:nvSpPr>
        <p:spPr>
          <a:xfrm>
            <a:off x="0" y="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Question Formulation</a:t>
            </a:r>
            <a:endParaRPr/>
          </a:p>
        </p:txBody>
      </p:sp>
      <p:pic>
        <p:nvPicPr>
          <p:cNvPr id="95" name="Google Shape;95;p14"/>
          <p:cNvPicPr preferRelativeResize="0"/>
          <p:nvPr/>
        </p:nvPicPr>
        <p:blipFill>
          <a:blip r:embed="rId3">
            <a:alphaModFix/>
          </a:blip>
          <a:stretch>
            <a:fillRect/>
          </a:stretch>
        </p:blipFill>
        <p:spPr>
          <a:xfrm>
            <a:off x="2937200" y="653075"/>
            <a:ext cx="3453551" cy="1437400"/>
          </a:xfrm>
          <a:prstGeom prst="rect">
            <a:avLst/>
          </a:prstGeom>
          <a:noFill/>
          <a:ln>
            <a:noFill/>
          </a:ln>
        </p:spPr>
      </p:pic>
      <p:sp>
        <p:nvSpPr>
          <p:cNvPr id="96" name="Google Shape;96;p1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97" name="Google Shape;97;p14"/>
          <p:cNvSpPr txBox="1"/>
          <p:nvPr/>
        </p:nvSpPr>
        <p:spPr>
          <a:xfrm>
            <a:off x="5501625" y="4834150"/>
            <a:ext cx="3354000" cy="225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600">
                <a:solidFill>
                  <a:schemeClr val="accent1"/>
                </a:solidFill>
                <a:latin typeface="Lato"/>
                <a:ea typeface="Lato"/>
                <a:cs typeface="Lato"/>
                <a:sym typeface="Lato"/>
              </a:rPr>
              <a:t>https://www.faa.gov/data_research/aviation_data_statistics/media/cost_delay_estimates.pdf</a:t>
            </a:r>
            <a:endParaRPr sz="600">
              <a:solidFill>
                <a:schemeClr val="accent1"/>
              </a:solidFill>
              <a:latin typeface="Lato"/>
              <a:ea typeface="Lato"/>
              <a:cs typeface="Lato"/>
              <a:sym typeface="Lat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p32"/>
          <p:cNvSpPr txBox="1"/>
          <p:nvPr>
            <p:ph idx="1" type="body"/>
          </p:nvPr>
        </p:nvSpPr>
        <p:spPr>
          <a:xfrm>
            <a:off x="3445150" y="1927175"/>
            <a:ext cx="2475600" cy="170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600">
                <a:solidFill>
                  <a:srgbClr val="000000"/>
                </a:solidFill>
              </a:rPr>
              <a:t>Hyperparameters</a:t>
            </a:r>
            <a:r>
              <a:rPr b="1" lang="en" sz="1600">
                <a:solidFill>
                  <a:srgbClr val="000000"/>
                </a:solidFill>
              </a:rPr>
              <a:t>:</a:t>
            </a:r>
            <a:endParaRPr b="1" sz="1600">
              <a:solidFill>
                <a:srgbClr val="000000"/>
              </a:solidFill>
            </a:endParaRPr>
          </a:p>
          <a:p>
            <a:pPr indent="0" lvl="0" marL="457200" rtl="0" algn="l">
              <a:lnSpc>
                <a:spcPct val="150000"/>
              </a:lnSpc>
              <a:spcBef>
                <a:spcPts val="0"/>
              </a:spcBef>
              <a:spcAft>
                <a:spcPts val="0"/>
              </a:spcAft>
              <a:buNone/>
            </a:pPr>
            <a:r>
              <a:rPr lang="en" sz="1400"/>
              <a:t>Maximum depth</a:t>
            </a:r>
            <a:endParaRPr sz="1400"/>
          </a:p>
          <a:p>
            <a:pPr indent="0" lvl="0" marL="457200" rtl="0" algn="l">
              <a:lnSpc>
                <a:spcPct val="150000"/>
              </a:lnSpc>
              <a:spcBef>
                <a:spcPts val="0"/>
              </a:spcBef>
              <a:spcAft>
                <a:spcPts val="0"/>
              </a:spcAft>
              <a:buNone/>
            </a:pPr>
            <a:r>
              <a:rPr lang="en" sz="1400"/>
              <a:t>Maximum iterations</a:t>
            </a:r>
            <a:endParaRPr sz="1400"/>
          </a:p>
          <a:p>
            <a:pPr indent="0" lvl="0" marL="457200" rtl="0" algn="l">
              <a:lnSpc>
                <a:spcPct val="150000"/>
              </a:lnSpc>
              <a:spcBef>
                <a:spcPts val="0"/>
              </a:spcBef>
              <a:spcAft>
                <a:spcPts val="0"/>
              </a:spcAft>
              <a:buNone/>
            </a:pPr>
            <a:r>
              <a:rPr lang="en" sz="1400"/>
              <a:t>Minimum instances per node</a:t>
            </a:r>
            <a:endParaRPr sz="1400"/>
          </a:p>
        </p:txBody>
      </p:sp>
      <p:sp>
        <p:nvSpPr>
          <p:cNvPr id="385" name="Google Shape;385;p32"/>
          <p:cNvSpPr txBox="1"/>
          <p:nvPr>
            <p:ph type="title"/>
          </p:nvPr>
        </p:nvSpPr>
        <p:spPr>
          <a:xfrm>
            <a:off x="0" y="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Tuning</a:t>
            </a:r>
            <a:endParaRPr/>
          </a:p>
        </p:txBody>
      </p:sp>
      <p:sp>
        <p:nvSpPr>
          <p:cNvPr id="386" name="Google Shape;386;p32"/>
          <p:cNvSpPr txBox="1"/>
          <p:nvPr>
            <p:ph idx="1" type="body"/>
          </p:nvPr>
        </p:nvSpPr>
        <p:spPr>
          <a:xfrm>
            <a:off x="536175" y="1927175"/>
            <a:ext cx="2769000" cy="1906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600">
                <a:solidFill>
                  <a:srgbClr val="000000"/>
                </a:solidFill>
              </a:rPr>
              <a:t>Individual Feature Inclusion:</a:t>
            </a:r>
            <a:endParaRPr b="1" sz="1600">
              <a:solidFill>
                <a:srgbClr val="000000"/>
              </a:solidFill>
            </a:endParaRPr>
          </a:p>
          <a:p>
            <a:pPr indent="0" lvl="0" marL="457200" rtl="0" algn="l">
              <a:lnSpc>
                <a:spcPct val="150000"/>
              </a:lnSpc>
              <a:spcBef>
                <a:spcPts val="0"/>
              </a:spcBef>
              <a:spcAft>
                <a:spcPts val="0"/>
              </a:spcAft>
              <a:buNone/>
            </a:pPr>
            <a:r>
              <a:rPr lang="en" sz="1400"/>
              <a:t>PageRank </a:t>
            </a:r>
            <a:endParaRPr sz="1400"/>
          </a:p>
          <a:p>
            <a:pPr indent="0" lvl="0" marL="457200" rtl="0" algn="l">
              <a:lnSpc>
                <a:spcPct val="150000"/>
              </a:lnSpc>
              <a:spcBef>
                <a:spcPts val="0"/>
              </a:spcBef>
              <a:spcAft>
                <a:spcPts val="0"/>
              </a:spcAft>
              <a:buNone/>
            </a:pPr>
            <a:r>
              <a:rPr lang="en" sz="1400"/>
              <a:t>Delay propagation</a:t>
            </a:r>
            <a:endParaRPr sz="1400"/>
          </a:p>
          <a:p>
            <a:pPr indent="0" lvl="0" marL="457200" rtl="0" algn="l">
              <a:lnSpc>
                <a:spcPct val="150000"/>
              </a:lnSpc>
              <a:spcBef>
                <a:spcPts val="0"/>
              </a:spcBef>
              <a:spcAft>
                <a:spcPts val="0"/>
              </a:spcAft>
              <a:buNone/>
            </a:pPr>
            <a:r>
              <a:rPr lang="en" sz="1400"/>
              <a:t>Destination weather</a:t>
            </a:r>
            <a:endParaRPr sz="1400"/>
          </a:p>
          <a:p>
            <a:pPr indent="0" lvl="0" marL="457200" rtl="0" algn="l">
              <a:lnSpc>
                <a:spcPct val="150000"/>
              </a:lnSpc>
              <a:spcBef>
                <a:spcPts val="0"/>
              </a:spcBef>
              <a:spcAft>
                <a:spcPts val="0"/>
              </a:spcAft>
              <a:buNone/>
            </a:pPr>
            <a:r>
              <a:rPr lang="en" sz="1400"/>
              <a:t>Flight schedule</a:t>
            </a:r>
            <a:endParaRPr sz="1400"/>
          </a:p>
        </p:txBody>
      </p:sp>
      <p:sp>
        <p:nvSpPr>
          <p:cNvPr id="387" name="Google Shape;387;p3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88" name="Google Shape;388;p32"/>
          <p:cNvPicPr preferRelativeResize="0"/>
          <p:nvPr/>
        </p:nvPicPr>
        <p:blipFill>
          <a:blip r:embed="rId3">
            <a:alphaModFix/>
          </a:blip>
          <a:stretch>
            <a:fillRect/>
          </a:stretch>
        </p:blipFill>
        <p:spPr>
          <a:xfrm>
            <a:off x="8186982" y="61860"/>
            <a:ext cx="411480" cy="411480"/>
          </a:xfrm>
          <a:prstGeom prst="rect">
            <a:avLst/>
          </a:prstGeom>
          <a:noFill/>
          <a:ln>
            <a:noFill/>
          </a:ln>
        </p:spPr>
      </p:pic>
      <p:pic>
        <p:nvPicPr>
          <p:cNvPr id="389" name="Google Shape;389;p32"/>
          <p:cNvPicPr preferRelativeResize="0"/>
          <p:nvPr/>
        </p:nvPicPr>
        <p:blipFill>
          <a:blip r:embed="rId4">
            <a:alphaModFix/>
          </a:blip>
          <a:stretch>
            <a:fillRect/>
          </a:stretch>
        </p:blipFill>
        <p:spPr>
          <a:xfrm>
            <a:off x="8653186" y="61854"/>
            <a:ext cx="431821" cy="411480"/>
          </a:xfrm>
          <a:prstGeom prst="rect">
            <a:avLst/>
          </a:prstGeom>
          <a:noFill/>
          <a:ln>
            <a:noFill/>
          </a:ln>
        </p:spPr>
      </p:pic>
      <p:sp>
        <p:nvSpPr>
          <p:cNvPr id="390" name="Google Shape;390;p32"/>
          <p:cNvSpPr/>
          <p:nvPr/>
        </p:nvSpPr>
        <p:spPr>
          <a:xfrm>
            <a:off x="3655238" y="2339600"/>
            <a:ext cx="226500" cy="173700"/>
          </a:xfrm>
          <a:prstGeom prst="mathMultiply">
            <a:avLst>
              <a:gd fmla="val 23520" name="adj1"/>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91" name="Google Shape;391;p32"/>
          <p:cNvPicPr preferRelativeResize="0"/>
          <p:nvPr/>
        </p:nvPicPr>
        <p:blipFill rotWithShape="1">
          <a:blip r:embed="rId5">
            <a:alphaModFix/>
          </a:blip>
          <a:srcRect b="28319" l="35380" r="33619" t="29438"/>
          <a:stretch/>
        </p:blipFill>
        <p:spPr>
          <a:xfrm>
            <a:off x="647375" y="2339600"/>
            <a:ext cx="226600" cy="173700"/>
          </a:xfrm>
          <a:prstGeom prst="rect">
            <a:avLst/>
          </a:prstGeom>
          <a:noFill/>
          <a:ln>
            <a:noFill/>
          </a:ln>
        </p:spPr>
      </p:pic>
      <p:pic>
        <p:nvPicPr>
          <p:cNvPr id="392" name="Google Shape;392;p32"/>
          <p:cNvPicPr preferRelativeResize="0"/>
          <p:nvPr/>
        </p:nvPicPr>
        <p:blipFill rotWithShape="1">
          <a:blip r:embed="rId5">
            <a:alphaModFix/>
          </a:blip>
          <a:srcRect b="28319" l="35380" r="33619" t="29438"/>
          <a:stretch/>
        </p:blipFill>
        <p:spPr>
          <a:xfrm>
            <a:off x="647375" y="2666950"/>
            <a:ext cx="226600" cy="173700"/>
          </a:xfrm>
          <a:prstGeom prst="rect">
            <a:avLst/>
          </a:prstGeom>
          <a:noFill/>
          <a:ln>
            <a:noFill/>
          </a:ln>
        </p:spPr>
      </p:pic>
      <p:pic>
        <p:nvPicPr>
          <p:cNvPr id="393" name="Google Shape;393;p32"/>
          <p:cNvPicPr preferRelativeResize="0"/>
          <p:nvPr/>
        </p:nvPicPr>
        <p:blipFill rotWithShape="1">
          <a:blip r:embed="rId5">
            <a:alphaModFix/>
          </a:blip>
          <a:srcRect b="28319" l="35380" r="33619" t="29438"/>
          <a:stretch/>
        </p:blipFill>
        <p:spPr>
          <a:xfrm>
            <a:off x="647375" y="3028950"/>
            <a:ext cx="226600" cy="173700"/>
          </a:xfrm>
          <a:prstGeom prst="rect">
            <a:avLst/>
          </a:prstGeom>
          <a:noFill/>
          <a:ln>
            <a:noFill/>
          </a:ln>
        </p:spPr>
      </p:pic>
      <p:sp>
        <p:nvSpPr>
          <p:cNvPr id="394" name="Google Shape;394;p32"/>
          <p:cNvSpPr/>
          <p:nvPr/>
        </p:nvSpPr>
        <p:spPr>
          <a:xfrm>
            <a:off x="647425" y="3314150"/>
            <a:ext cx="226500" cy="173700"/>
          </a:xfrm>
          <a:prstGeom prst="mathMultiply">
            <a:avLst>
              <a:gd fmla="val 23520" name="adj1"/>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32"/>
          <p:cNvSpPr/>
          <p:nvPr/>
        </p:nvSpPr>
        <p:spPr>
          <a:xfrm>
            <a:off x="3655238" y="2666950"/>
            <a:ext cx="226500" cy="173700"/>
          </a:xfrm>
          <a:prstGeom prst="mathMultiply">
            <a:avLst>
              <a:gd fmla="val 23520" name="adj1"/>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96" name="Google Shape;396;p32"/>
          <p:cNvPicPr preferRelativeResize="0"/>
          <p:nvPr/>
        </p:nvPicPr>
        <p:blipFill rotWithShape="1">
          <a:blip r:embed="rId5">
            <a:alphaModFix/>
          </a:blip>
          <a:srcRect b="28319" l="35380" r="33619" t="29438"/>
          <a:stretch/>
        </p:blipFill>
        <p:spPr>
          <a:xfrm>
            <a:off x="6140750" y="2339600"/>
            <a:ext cx="226600" cy="173700"/>
          </a:xfrm>
          <a:prstGeom prst="rect">
            <a:avLst/>
          </a:prstGeom>
          <a:noFill/>
          <a:ln>
            <a:noFill/>
          </a:ln>
        </p:spPr>
      </p:pic>
      <p:pic>
        <p:nvPicPr>
          <p:cNvPr id="397" name="Google Shape;397;p32"/>
          <p:cNvPicPr preferRelativeResize="0"/>
          <p:nvPr/>
        </p:nvPicPr>
        <p:blipFill rotWithShape="1">
          <a:blip r:embed="rId5">
            <a:alphaModFix/>
          </a:blip>
          <a:srcRect b="28319" l="35380" r="33619" t="29438"/>
          <a:stretch/>
        </p:blipFill>
        <p:spPr>
          <a:xfrm>
            <a:off x="6140750" y="2666950"/>
            <a:ext cx="226600" cy="173700"/>
          </a:xfrm>
          <a:prstGeom prst="rect">
            <a:avLst/>
          </a:prstGeom>
          <a:noFill/>
          <a:ln>
            <a:noFill/>
          </a:ln>
        </p:spPr>
      </p:pic>
      <p:pic>
        <p:nvPicPr>
          <p:cNvPr id="398" name="Google Shape;398;p32"/>
          <p:cNvPicPr preferRelativeResize="0"/>
          <p:nvPr/>
        </p:nvPicPr>
        <p:blipFill rotWithShape="1">
          <a:blip r:embed="rId5">
            <a:alphaModFix/>
          </a:blip>
          <a:srcRect b="28319" l="35380" r="33619" t="29438"/>
          <a:stretch/>
        </p:blipFill>
        <p:spPr>
          <a:xfrm>
            <a:off x="6140750" y="3314150"/>
            <a:ext cx="226600" cy="173700"/>
          </a:xfrm>
          <a:prstGeom prst="rect">
            <a:avLst/>
          </a:prstGeom>
          <a:noFill/>
          <a:ln>
            <a:noFill/>
          </a:ln>
        </p:spPr>
      </p:pic>
      <p:pic>
        <p:nvPicPr>
          <p:cNvPr id="399" name="Google Shape;399;p32"/>
          <p:cNvPicPr preferRelativeResize="0"/>
          <p:nvPr/>
        </p:nvPicPr>
        <p:blipFill rotWithShape="1">
          <a:blip r:embed="rId5">
            <a:alphaModFix/>
          </a:blip>
          <a:srcRect b="28319" l="35380" r="33619" t="29438"/>
          <a:stretch/>
        </p:blipFill>
        <p:spPr>
          <a:xfrm>
            <a:off x="3655188" y="2942100"/>
            <a:ext cx="226600" cy="173700"/>
          </a:xfrm>
          <a:prstGeom prst="rect">
            <a:avLst/>
          </a:prstGeom>
          <a:noFill/>
          <a:ln>
            <a:noFill/>
          </a:ln>
        </p:spPr>
      </p:pic>
      <p:pic>
        <p:nvPicPr>
          <p:cNvPr id="400" name="Google Shape;400;p32"/>
          <p:cNvPicPr preferRelativeResize="0"/>
          <p:nvPr/>
        </p:nvPicPr>
        <p:blipFill rotWithShape="1">
          <a:blip r:embed="rId5">
            <a:alphaModFix/>
          </a:blip>
          <a:srcRect b="28319" l="35380" r="33619" t="29438"/>
          <a:stretch/>
        </p:blipFill>
        <p:spPr>
          <a:xfrm>
            <a:off x="6762175" y="4529550"/>
            <a:ext cx="226600" cy="173700"/>
          </a:xfrm>
          <a:prstGeom prst="rect">
            <a:avLst/>
          </a:prstGeom>
          <a:noFill/>
          <a:ln>
            <a:noFill/>
          </a:ln>
        </p:spPr>
      </p:pic>
      <p:sp>
        <p:nvSpPr>
          <p:cNvPr id="401" name="Google Shape;401;p32"/>
          <p:cNvSpPr/>
          <p:nvPr/>
        </p:nvSpPr>
        <p:spPr>
          <a:xfrm>
            <a:off x="6762225" y="4769200"/>
            <a:ext cx="226500" cy="173700"/>
          </a:xfrm>
          <a:prstGeom prst="mathMultiply">
            <a:avLst>
              <a:gd fmla="val 23520" name="adj1"/>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100">
              <a:solidFill>
                <a:schemeClr val="accent1"/>
              </a:solidFill>
              <a:latin typeface="Lato"/>
              <a:ea typeface="Lato"/>
              <a:cs typeface="Lato"/>
              <a:sym typeface="Lato"/>
            </a:endParaRPr>
          </a:p>
        </p:txBody>
      </p:sp>
      <p:sp>
        <p:nvSpPr>
          <p:cNvPr id="402" name="Google Shape;402;p32"/>
          <p:cNvSpPr txBox="1"/>
          <p:nvPr/>
        </p:nvSpPr>
        <p:spPr>
          <a:xfrm>
            <a:off x="6988775" y="4419600"/>
            <a:ext cx="20910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accent1"/>
                </a:solidFill>
                <a:latin typeface="Lato"/>
                <a:ea typeface="Lato"/>
                <a:cs typeface="Lato"/>
                <a:sym typeface="Lato"/>
              </a:rPr>
              <a:t>Included in final model</a:t>
            </a:r>
            <a:endParaRPr sz="1000">
              <a:solidFill>
                <a:schemeClr val="accent1"/>
              </a:solidFill>
              <a:latin typeface="Lato"/>
              <a:ea typeface="Lato"/>
              <a:cs typeface="Lato"/>
              <a:sym typeface="Lato"/>
            </a:endParaRPr>
          </a:p>
          <a:p>
            <a:pPr indent="0" lvl="0" marL="0" rtl="0" algn="l">
              <a:spcBef>
                <a:spcPts val="0"/>
              </a:spcBef>
              <a:spcAft>
                <a:spcPts val="0"/>
              </a:spcAft>
              <a:buNone/>
            </a:pPr>
            <a:r>
              <a:t/>
            </a:r>
            <a:endParaRPr sz="600">
              <a:solidFill>
                <a:schemeClr val="accent1"/>
              </a:solidFill>
              <a:latin typeface="Lato"/>
              <a:ea typeface="Lato"/>
              <a:cs typeface="Lato"/>
              <a:sym typeface="Lato"/>
            </a:endParaRPr>
          </a:p>
          <a:p>
            <a:pPr indent="0" lvl="0" marL="0" rtl="0" algn="l">
              <a:spcBef>
                <a:spcPts val="0"/>
              </a:spcBef>
              <a:spcAft>
                <a:spcPts val="0"/>
              </a:spcAft>
              <a:buNone/>
            </a:pPr>
            <a:r>
              <a:rPr lang="en" sz="1000">
                <a:solidFill>
                  <a:schemeClr val="accent1"/>
                </a:solidFill>
                <a:latin typeface="Lato"/>
                <a:ea typeface="Lato"/>
                <a:cs typeface="Lato"/>
                <a:sym typeface="Lato"/>
              </a:rPr>
              <a:t>Not included in final model</a:t>
            </a:r>
            <a:endParaRPr sz="1000">
              <a:solidFill>
                <a:schemeClr val="accent1"/>
              </a:solidFill>
              <a:latin typeface="Lato"/>
              <a:ea typeface="Lato"/>
              <a:cs typeface="Lato"/>
              <a:sym typeface="Lato"/>
            </a:endParaRPr>
          </a:p>
        </p:txBody>
      </p:sp>
      <p:sp>
        <p:nvSpPr>
          <p:cNvPr id="403" name="Google Shape;403;p32"/>
          <p:cNvSpPr txBox="1"/>
          <p:nvPr>
            <p:ph idx="1" type="body"/>
          </p:nvPr>
        </p:nvSpPr>
        <p:spPr>
          <a:xfrm>
            <a:off x="5966925" y="1927175"/>
            <a:ext cx="2769000" cy="204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600">
                <a:solidFill>
                  <a:srgbClr val="000000"/>
                </a:solidFill>
              </a:rPr>
              <a:t>Other:</a:t>
            </a:r>
            <a:endParaRPr b="1" sz="1600">
              <a:solidFill>
                <a:srgbClr val="000000"/>
              </a:solidFill>
            </a:endParaRPr>
          </a:p>
          <a:p>
            <a:pPr indent="0" lvl="0" marL="457200" marR="0" rtl="0" algn="l">
              <a:lnSpc>
                <a:spcPct val="150000"/>
              </a:lnSpc>
              <a:spcBef>
                <a:spcPts val="0"/>
              </a:spcBef>
              <a:spcAft>
                <a:spcPts val="0"/>
              </a:spcAft>
              <a:buNone/>
            </a:pPr>
            <a:r>
              <a:rPr lang="en" sz="1400"/>
              <a:t>One hot encoding</a:t>
            </a:r>
            <a:endParaRPr sz="1400"/>
          </a:p>
          <a:p>
            <a:pPr indent="0" lvl="0" marL="457200" marR="0" rtl="0" algn="l">
              <a:lnSpc>
                <a:spcPct val="150000"/>
              </a:lnSpc>
              <a:spcBef>
                <a:spcPts val="0"/>
              </a:spcBef>
              <a:spcAft>
                <a:spcPts val="0"/>
              </a:spcAft>
              <a:buNone/>
            </a:pPr>
            <a:r>
              <a:rPr lang="en" sz="1400"/>
              <a:t>Top 10 features from other models</a:t>
            </a:r>
            <a:endParaRPr sz="1400"/>
          </a:p>
          <a:p>
            <a:pPr indent="0" lvl="0" marL="457200" marR="0" rtl="0" algn="l">
              <a:lnSpc>
                <a:spcPct val="150000"/>
              </a:lnSpc>
              <a:spcBef>
                <a:spcPts val="0"/>
              </a:spcBef>
              <a:spcAft>
                <a:spcPts val="0"/>
              </a:spcAft>
              <a:buNone/>
            </a:pPr>
            <a:r>
              <a:rPr lang="en" sz="1400"/>
              <a:t>Principal component analysis</a:t>
            </a:r>
            <a:endParaRPr b="1" sz="1600">
              <a:solidFill>
                <a:srgbClr val="000000"/>
              </a:solidFill>
            </a:endParaRPr>
          </a:p>
          <a:p>
            <a:pPr indent="0" lvl="0" marL="0" rtl="0" algn="l">
              <a:spcBef>
                <a:spcPts val="0"/>
              </a:spcBef>
              <a:spcAft>
                <a:spcPts val="0"/>
              </a:spcAft>
              <a:buNone/>
            </a:pPr>
            <a:r>
              <a:t/>
            </a:r>
            <a:endParaRPr sz="12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sp>
        <p:nvSpPr>
          <p:cNvPr id="408" name="Google Shape;408;p33"/>
          <p:cNvSpPr txBox="1"/>
          <p:nvPr>
            <p:ph type="title"/>
          </p:nvPr>
        </p:nvSpPr>
        <p:spPr>
          <a:xfrm>
            <a:off x="0" y="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Final Algorithm</a:t>
            </a:r>
            <a:endParaRPr/>
          </a:p>
        </p:txBody>
      </p:sp>
      <p:sp>
        <p:nvSpPr>
          <p:cNvPr id="409" name="Google Shape;409;p33"/>
          <p:cNvSpPr txBox="1"/>
          <p:nvPr>
            <p:ph idx="1" type="body"/>
          </p:nvPr>
        </p:nvSpPr>
        <p:spPr>
          <a:xfrm>
            <a:off x="727650" y="1539850"/>
            <a:ext cx="7688700" cy="8337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Gradient Boosted Tree</a:t>
            </a:r>
            <a:endParaRPr/>
          </a:p>
          <a:p>
            <a:pPr indent="-298450" lvl="1" marL="914400" rtl="0" algn="l">
              <a:spcBef>
                <a:spcPts val="0"/>
              </a:spcBef>
              <a:spcAft>
                <a:spcPts val="0"/>
              </a:spcAft>
              <a:buSzPts val="1100"/>
              <a:buChar char="○"/>
            </a:pPr>
            <a:r>
              <a:rPr lang="en"/>
              <a:t>PCA with 10 components</a:t>
            </a:r>
            <a:endParaRPr/>
          </a:p>
          <a:p>
            <a:pPr indent="-298450" lvl="1" marL="914400" rtl="0" algn="l">
              <a:spcBef>
                <a:spcPts val="0"/>
              </a:spcBef>
              <a:spcAft>
                <a:spcPts val="0"/>
              </a:spcAft>
              <a:buSzPts val="1100"/>
              <a:buChar char="○"/>
            </a:pPr>
            <a:r>
              <a:rPr lang="en"/>
              <a:t>Maximum depth = 6</a:t>
            </a:r>
            <a:endParaRPr/>
          </a:p>
          <a:p>
            <a:pPr indent="-298450" lvl="1" marL="914400" rtl="0" algn="l">
              <a:spcBef>
                <a:spcPts val="0"/>
              </a:spcBef>
              <a:spcAft>
                <a:spcPts val="0"/>
              </a:spcAft>
              <a:buSzPts val="1100"/>
              <a:buChar char="○"/>
            </a:pPr>
            <a:r>
              <a:rPr lang="en"/>
              <a:t>Maximum iterations = 20</a:t>
            </a:r>
            <a:endParaRPr/>
          </a:p>
          <a:p>
            <a:pPr indent="-298450" lvl="1" marL="914400" rtl="0" algn="l">
              <a:spcBef>
                <a:spcPts val="0"/>
              </a:spcBef>
              <a:spcAft>
                <a:spcPts val="0"/>
              </a:spcAft>
              <a:buSzPts val="1100"/>
              <a:buChar char="○"/>
            </a:pPr>
            <a:r>
              <a:rPr lang="en"/>
              <a:t>Minimum instances per node = 1</a:t>
            </a:r>
            <a:endParaRPr/>
          </a:p>
          <a:p>
            <a:pPr indent="-311150" lvl="0" marL="457200" rtl="0" algn="l">
              <a:spcBef>
                <a:spcPts val="0"/>
              </a:spcBef>
              <a:spcAft>
                <a:spcPts val="0"/>
              </a:spcAft>
              <a:buSzPts val="1300"/>
              <a:buChar char="●"/>
            </a:pPr>
            <a:r>
              <a:rPr lang="en"/>
              <a:t>Results</a:t>
            </a:r>
            <a:endParaRPr/>
          </a:p>
          <a:p>
            <a:pPr indent="-311150" lvl="1" marL="914400" rtl="0" algn="l">
              <a:spcBef>
                <a:spcPts val="1000"/>
              </a:spcBef>
              <a:spcAft>
                <a:spcPts val="0"/>
              </a:spcAft>
              <a:buSzPts val="1300"/>
              <a:buChar char="○"/>
            </a:pPr>
            <a:r>
              <a:rPr b="1" lang="en" sz="1300"/>
              <a:t>F1 Score: 0.458</a:t>
            </a:r>
            <a:endParaRPr b="1" sz="1300"/>
          </a:p>
          <a:p>
            <a:pPr indent="-311150" lvl="1" marL="914400" rtl="0" algn="l">
              <a:spcBef>
                <a:spcPts val="0"/>
              </a:spcBef>
              <a:spcAft>
                <a:spcPts val="0"/>
              </a:spcAft>
              <a:buSzPts val="1300"/>
              <a:buChar char="○"/>
            </a:pPr>
            <a:r>
              <a:rPr b="1" lang="en" sz="1300"/>
              <a:t>Recall: 0.652</a:t>
            </a:r>
            <a:endParaRPr b="1" sz="1300"/>
          </a:p>
          <a:p>
            <a:pPr indent="-298450" lvl="1" marL="914400" rtl="0" algn="l">
              <a:spcBef>
                <a:spcPts val="1000"/>
              </a:spcBef>
              <a:spcAft>
                <a:spcPts val="0"/>
              </a:spcAft>
              <a:buSzPts val="1100"/>
              <a:buChar char="○"/>
            </a:pPr>
            <a:r>
              <a:rPr lang="en"/>
              <a:t>Precision: 0.353</a:t>
            </a:r>
            <a:endParaRPr/>
          </a:p>
          <a:p>
            <a:pPr indent="-298450" lvl="1" marL="914400" rtl="0" algn="l">
              <a:spcBef>
                <a:spcPts val="0"/>
              </a:spcBef>
              <a:spcAft>
                <a:spcPts val="0"/>
              </a:spcAft>
              <a:buSzPts val="1100"/>
              <a:buChar char="○"/>
            </a:pPr>
            <a:r>
              <a:rPr lang="en"/>
              <a:t>Accuracy: 0.689</a:t>
            </a:r>
            <a:endParaRPr/>
          </a:p>
          <a:p>
            <a:pPr indent="-298450" lvl="1" marL="914400" rtl="0" algn="l">
              <a:spcBef>
                <a:spcPts val="0"/>
              </a:spcBef>
              <a:spcAft>
                <a:spcPts val="0"/>
              </a:spcAft>
              <a:buSzPts val="1100"/>
              <a:buChar char="○"/>
            </a:pPr>
            <a:r>
              <a:rPr lang="en"/>
              <a:t>AUC: 0.743</a:t>
            </a:r>
            <a:endParaRPr/>
          </a:p>
        </p:txBody>
      </p:sp>
      <p:sp>
        <p:nvSpPr>
          <p:cNvPr id="410" name="Google Shape;410;p3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411" name="Google Shape;411;p33"/>
          <p:cNvPicPr preferRelativeResize="0"/>
          <p:nvPr/>
        </p:nvPicPr>
        <p:blipFill>
          <a:blip r:embed="rId3">
            <a:alphaModFix/>
          </a:blip>
          <a:stretch>
            <a:fillRect/>
          </a:stretch>
        </p:blipFill>
        <p:spPr>
          <a:xfrm>
            <a:off x="8653186" y="61854"/>
            <a:ext cx="431821" cy="411480"/>
          </a:xfrm>
          <a:prstGeom prst="rect">
            <a:avLst/>
          </a:prstGeom>
          <a:noFill/>
          <a:ln>
            <a:noFill/>
          </a:ln>
        </p:spPr>
      </p:pic>
      <p:pic>
        <p:nvPicPr>
          <p:cNvPr id="412" name="Google Shape;412;p33"/>
          <p:cNvPicPr preferRelativeResize="0"/>
          <p:nvPr/>
        </p:nvPicPr>
        <p:blipFill>
          <a:blip r:embed="rId4">
            <a:alphaModFix/>
          </a:blip>
          <a:stretch>
            <a:fillRect/>
          </a:stretch>
        </p:blipFill>
        <p:spPr>
          <a:xfrm>
            <a:off x="8170607" y="61854"/>
            <a:ext cx="431821" cy="411480"/>
          </a:xfrm>
          <a:prstGeom prst="rect">
            <a:avLst/>
          </a:prstGeom>
          <a:noFill/>
          <a:ln>
            <a:noFill/>
          </a:ln>
        </p:spPr>
      </p:pic>
      <p:pic>
        <p:nvPicPr>
          <p:cNvPr id="413" name="Google Shape;413;p33"/>
          <p:cNvPicPr preferRelativeResize="0"/>
          <p:nvPr/>
        </p:nvPicPr>
        <p:blipFill>
          <a:blip r:embed="rId5">
            <a:alphaModFix/>
          </a:blip>
          <a:stretch>
            <a:fillRect/>
          </a:stretch>
        </p:blipFill>
        <p:spPr>
          <a:xfrm>
            <a:off x="4498175" y="1287825"/>
            <a:ext cx="4104249" cy="2796421"/>
          </a:xfrm>
          <a:prstGeom prst="rect">
            <a:avLst/>
          </a:prstGeom>
          <a:noFill/>
          <a:ln>
            <a:noFill/>
          </a:ln>
        </p:spPr>
      </p:pic>
      <p:sp>
        <p:nvSpPr>
          <p:cNvPr id="414" name="Google Shape;414;p33"/>
          <p:cNvSpPr/>
          <p:nvPr/>
        </p:nvSpPr>
        <p:spPr>
          <a:xfrm>
            <a:off x="1295750" y="2865700"/>
            <a:ext cx="1750500" cy="624000"/>
          </a:xfrm>
          <a:prstGeom prst="rect">
            <a:avLst/>
          </a:pr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sp>
        <p:nvSpPr>
          <p:cNvPr id="419" name="Google Shape;419;p34"/>
          <p:cNvSpPr txBox="1"/>
          <p:nvPr>
            <p:ph type="title"/>
          </p:nvPr>
        </p:nvSpPr>
        <p:spPr>
          <a:xfrm>
            <a:off x="0" y="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Feature Importance</a:t>
            </a:r>
            <a:endParaRPr/>
          </a:p>
        </p:txBody>
      </p:sp>
      <p:sp>
        <p:nvSpPr>
          <p:cNvPr id="420" name="Google Shape;420;p3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421" name="Google Shape;421;p34"/>
          <p:cNvPicPr preferRelativeResize="0"/>
          <p:nvPr/>
        </p:nvPicPr>
        <p:blipFill>
          <a:blip r:embed="rId3">
            <a:alphaModFix/>
          </a:blip>
          <a:stretch>
            <a:fillRect/>
          </a:stretch>
        </p:blipFill>
        <p:spPr>
          <a:xfrm>
            <a:off x="8653186" y="61854"/>
            <a:ext cx="431821" cy="411480"/>
          </a:xfrm>
          <a:prstGeom prst="rect">
            <a:avLst/>
          </a:prstGeom>
          <a:noFill/>
          <a:ln>
            <a:noFill/>
          </a:ln>
        </p:spPr>
      </p:pic>
      <p:pic>
        <p:nvPicPr>
          <p:cNvPr id="422" name="Google Shape;422;p34"/>
          <p:cNvPicPr preferRelativeResize="0"/>
          <p:nvPr/>
        </p:nvPicPr>
        <p:blipFill>
          <a:blip r:embed="rId4">
            <a:alphaModFix/>
          </a:blip>
          <a:stretch>
            <a:fillRect/>
          </a:stretch>
        </p:blipFill>
        <p:spPr>
          <a:xfrm>
            <a:off x="414100" y="1614175"/>
            <a:ext cx="5012197" cy="2465149"/>
          </a:xfrm>
          <a:prstGeom prst="rect">
            <a:avLst/>
          </a:prstGeom>
          <a:noFill/>
          <a:ln>
            <a:noFill/>
          </a:ln>
        </p:spPr>
      </p:pic>
      <p:pic>
        <p:nvPicPr>
          <p:cNvPr id="423" name="Google Shape;423;p34"/>
          <p:cNvPicPr preferRelativeResize="0"/>
          <p:nvPr/>
        </p:nvPicPr>
        <p:blipFill>
          <a:blip r:embed="rId5">
            <a:alphaModFix/>
          </a:blip>
          <a:stretch>
            <a:fillRect/>
          </a:stretch>
        </p:blipFill>
        <p:spPr>
          <a:xfrm>
            <a:off x="6497213" y="1614175"/>
            <a:ext cx="1627475" cy="3114400"/>
          </a:xfrm>
          <a:prstGeom prst="rect">
            <a:avLst/>
          </a:prstGeom>
          <a:noFill/>
          <a:ln>
            <a:noFill/>
          </a:ln>
        </p:spPr>
      </p:pic>
      <p:sp>
        <p:nvSpPr>
          <p:cNvPr id="424" name="Google Shape;424;p34"/>
          <p:cNvSpPr txBox="1"/>
          <p:nvPr/>
        </p:nvSpPr>
        <p:spPr>
          <a:xfrm>
            <a:off x="1550500" y="1251175"/>
            <a:ext cx="26085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Lato"/>
                <a:ea typeface="Lato"/>
                <a:cs typeface="Lato"/>
                <a:sym typeface="Lato"/>
              </a:rPr>
              <a:t>Top 10 Important Features</a:t>
            </a:r>
            <a:endParaRPr>
              <a:latin typeface="Lato"/>
              <a:ea typeface="Lato"/>
              <a:cs typeface="Lato"/>
              <a:sym typeface="Lato"/>
            </a:endParaRPr>
          </a:p>
        </p:txBody>
      </p:sp>
      <p:sp>
        <p:nvSpPr>
          <p:cNvPr id="425" name="Google Shape;425;p34"/>
          <p:cNvSpPr txBox="1"/>
          <p:nvPr/>
        </p:nvSpPr>
        <p:spPr>
          <a:xfrm>
            <a:off x="6006688" y="1251175"/>
            <a:ext cx="26085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Lato"/>
                <a:ea typeface="Lato"/>
                <a:cs typeface="Lato"/>
                <a:sym typeface="Lato"/>
              </a:rPr>
              <a:t>pcaFeatures_0 </a:t>
            </a:r>
            <a:endParaRPr>
              <a:latin typeface="Lato"/>
              <a:ea typeface="Lato"/>
              <a:cs typeface="Lato"/>
              <a:sym typeface="Lato"/>
            </a:endParaRPr>
          </a:p>
        </p:txBody>
      </p:sp>
      <p:sp>
        <p:nvSpPr>
          <p:cNvPr id="426" name="Google Shape;426;p34"/>
          <p:cNvSpPr/>
          <p:nvPr/>
        </p:nvSpPr>
        <p:spPr>
          <a:xfrm>
            <a:off x="6600000" y="2753175"/>
            <a:ext cx="1524600" cy="393600"/>
          </a:xfrm>
          <a:prstGeom prst="rect">
            <a:avLst/>
          </a:pr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34"/>
          <p:cNvSpPr/>
          <p:nvPr/>
        </p:nvSpPr>
        <p:spPr>
          <a:xfrm>
            <a:off x="6600000" y="4079325"/>
            <a:ext cx="1524600" cy="393600"/>
          </a:xfrm>
          <a:prstGeom prst="rect">
            <a:avLst/>
          </a:pr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2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p35"/>
          <p:cNvSpPr txBox="1"/>
          <p:nvPr>
            <p:ph type="title"/>
          </p:nvPr>
        </p:nvSpPr>
        <p:spPr>
          <a:xfrm>
            <a:off x="0" y="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Conclusion</a:t>
            </a:r>
            <a:endParaRPr/>
          </a:p>
        </p:txBody>
      </p:sp>
      <p:sp>
        <p:nvSpPr>
          <p:cNvPr id="433" name="Google Shape;433;p35"/>
          <p:cNvSpPr txBox="1"/>
          <p:nvPr>
            <p:ph idx="1" type="body"/>
          </p:nvPr>
        </p:nvSpPr>
        <p:spPr>
          <a:xfrm>
            <a:off x="727650" y="1539850"/>
            <a:ext cx="7688700" cy="2648700"/>
          </a:xfrm>
          <a:prstGeom prst="rect">
            <a:avLst/>
          </a:prstGeom>
        </p:spPr>
        <p:txBody>
          <a:bodyPr anchorCtr="0" anchor="t" bIns="91425" lIns="91425" spcFirstLastPara="1" rIns="91425" wrap="square" tIns="91425">
            <a:noAutofit/>
          </a:bodyPr>
          <a:lstStyle/>
          <a:p>
            <a:pPr indent="-330200" lvl="0" marL="457200" rtl="0" algn="l">
              <a:lnSpc>
                <a:spcPct val="200000"/>
              </a:lnSpc>
              <a:spcBef>
                <a:spcPts val="0"/>
              </a:spcBef>
              <a:spcAft>
                <a:spcPts val="0"/>
              </a:spcAft>
              <a:buSzPts val="1600"/>
              <a:buChar char="●"/>
            </a:pPr>
            <a:r>
              <a:rPr b="1" lang="en" sz="1600"/>
              <a:t>Performance and scalability</a:t>
            </a:r>
            <a:endParaRPr b="1" sz="1600"/>
          </a:p>
          <a:p>
            <a:pPr indent="-298450" lvl="1" marL="914400" rtl="0" algn="l">
              <a:lnSpc>
                <a:spcPct val="200000"/>
              </a:lnSpc>
              <a:spcBef>
                <a:spcPts val="0"/>
              </a:spcBef>
              <a:spcAft>
                <a:spcPts val="0"/>
              </a:spcAft>
              <a:buSzPts val="1100"/>
              <a:buChar char="○"/>
            </a:pPr>
            <a:r>
              <a:rPr lang="en"/>
              <a:t>Gradient boosted trees can’t fully be parallelized</a:t>
            </a:r>
            <a:endParaRPr/>
          </a:p>
          <a:p>
            <a:pPr indent="-330200" lvl="0" marL="457200" rtl="0" algn="l">
              <a:lnSpc>
                <a:spcPct val="200000"/>
              </a:lnSpc>
              <a:spcBef>
                <a:spcPts val="0"/>
              </a:spcBef>
              <a:spcAft>
                <a:spcPts val="0"/>
              </a:spcAft>
              <a:buSzPts val="1600"/>
              <a:buChar char="●"/>
            </a:pPr>
            <a:r>
              <a:rPr b="1" lang="en" sz="1600"/>
              <a:t>Future work</a:t>
            </a:r>
            <a:endParaRPr b="1" sz="1600"/>
          </a:p>
          <a:p>
            <a:pPr indent="-298450" lvl="1" marL="914400" rtl="0" algn="l">
              <a:lnSpc>
                <a:spcPct val="200000"/>
              </a:lnSpc>
              <a:spcBef>
                <a:spcPts val="0"/>
              </a:spcBef>
              <a:spcAft>
                <a:spcPts val="0"/>
              </a:spcAft>
              <a:buSzPts val="1100"/>
              <a:buChar char="○"/>
            </a:pPr>
            <a:r>
              <a:rPr lang="en"/>
              <a:t>Additional engineered features</a:t>
            </a:r>
            <a:endParaRPr/>
          </a:p>
          <a:p>
            <a:pPr indent="-298450" lvl="1" marL="914400" rtl="0" algn="l">
              <a:lnSpc>
                <a:spcPct val="200000"/>
              </a:lnSpc>
              <a:spcBef>
                <a:spcPts val="0"/>
              </a:spcBef>
              <a:spcAft>
                <a:spcPts val="0"/>
              </a:spcAft>
              <a:buSzPts val="1100"/>
              <a:buChar char="○"/>
            </a:pPr>
            <a:r>
              <a:rPr lang="en"/>
              <a:t>Hyperparameter tuning</a:t>
            </a:r>
            <a:endParaRPr/>
          </a:p>
          <a:p>
            <a:pPr indent="-298450" lvl="1" marL="914400" rtl="0" algn="l">
              <a:lnSpc>
                <a:spcPct val="200000"/>
              </a:lnSpc>
              <a:spcBef>
                <a:spcPts val="0"/>
              </a:spcBef>
              <a:spcAft>
                <a:spcPts val="0"/>
              </a:spcAft>
              <a:buSzPts val="1100"/>
              <a:buChar char="○"/>
            </a:pPr>
            <a:r>
              <a:rPr lang="en"/>
              <a:t>Split data at very beginning of pipeline</a:t>
            </a:r>
            <a:endParaRPr/>
          </a:p>
        </p:txBody>
      </p:sp>
      <p:sp>
        <p:nvSpPr>
          <p:cNvPr id="434" name="Google Shape;434;p3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435" name="Google Shape;435;p35"/>
          <p:cNvPicPr preferRelativeResize="0"/>
          <p:nvPr/>
        </p:nvPicPr>
        <p:blipFill rotWithShape="1">
          <a:blip r:embed="rId3">
            <a:alphaModFix/>
          </a:blip>
          <a:srcRect b="0" l="0" r="0" t="18026"/>
          <a:stretch/>
        </p:blipFill>
        <p:spPr>
          <a:xfrm>
            <a:off x="5027598" y="1850950"/>
            <a:ext cx="3874377" cy="17880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sp>
        <p:nvSpPr>
          <p:cNvPr id="440" name="Google Shape;440;p36"/>
          <p:cNvSpPr txBox="1"/>
          <p:nvPr>
            <p:ph idx="1" type="body"/>
          </p:nvPr>
        </p:nvSpPr>
        <p:spPr>
          <a:xfrm>
            <a:off x="729450" y="1314300"/>
            <a:ext cx="7688700" cy="2925600"/>
          </a:xfrm>
          <a:prstGeom prst="rect">
            <a:avLst/>
          </a:prstGeom>
        </p:spPr>
        <p:txBody>
          <a:bodyPr anchorCtr="0" anchor="t" bIns="91425" lIns="91425" spcFirstLastPara="1" rIns="91425" wrap="square" tIns="91425">
            <a:noAutofit/>
          </a:bodyPr>
          <a:lstStyle/>
          <a:p>
            <a:pPr indent="-304800" lvl="0" marL="457200" rtl="0" algn="l">
              <a:lnSpc>
                <a:spcPct val="100000"/>
              </a:lnSpc>
              <a:spcBef>
                <a:spcPts val="0"/>
              </a:spcBef>
              <a:spcAft>
                <a:spcPts val="0"/>
              </a:spcAft>
              <a:buSzPts val="1200"/>
              <a:buFont typeface="Arial"/>
              <a:buChar char="●"/>
            </a:pPr>
            <a:r>
              <a:rPr lang="en" sz="1200">
                <a:solidFill>
                  <a:srgbClr val="000000"/>
                </a:solidFill>
                <a:highlight>
                  <a:srgbClr val="FFFFFF"/>
                </a:highlight>
                <a:latin typeface="Arial"/>
                <a:ea typeface="Arial"/>
                <a:cs typeface="Arial"/>
                <a:sym typeface="Arial"/>
              </a:rPr>
              <a:t>Lukacs, Michael. “Cost of Delay Estimates.” FAA, 2019, </a:t>
            </a:r>
            <a:r>
              <a:rPr lang="en" sz="1200" u="sng">
                <a:solidFill>
                  <a:schemeClr val="hlink"/>
                </a:solidFill>
                <a:highlight>
                  <a:srgbClr val="FFFFFF"/>
                </a:highlight>
                <a:latin typeface="Arial"/>
                <a:ea typeface="Arial"/>
                <a:cs typeface="Arial"/>
                <a:sym typeface="Arial"/>
                <a:hlinkClick r:id="rId3"/>
              </a:rPr>
              <a:t>www.faa.gov/data_research/aviation_data_statistics/media/cost_delay_estimates.pdf</a:t>
            </a:r>
            <a:r>
              <a:rPr lang="en" sz="1200">
                <a:solidFill>
                  <a:srgbClr val="000000"/>
                </a:solidFill>
                <a:highlight>
                  <a:srgbClr val="FFFFFF"/>
                </a:highlight>
                <a:latin typeface="Arial"/>
                <a:ea typeface="Arial"/>
                <a:cs typeface="Arial"/>
                <a:sym typeface="Arial"/>
              </a:rPr>
              <a:t>.</a:t>
            </a:r>
            <a:endParaRPr sz="1200">
              <a:solidFill>
                <a:srgbClr val="000000"/>
              </a:solidFill>
              <a:highlight>
                <a:srgbClr val="FFFFFF"/>
              </a:highlight>
              <a:latin typeface="Arial"/>
              <a:ea typeface="Arial"/>
              <a:cs typeface="Arial"/>
              <a:sym typeface="Arial"/>
            </a:endParaRPr>
          </a:p>
          <a:p>
            <a:pPr indent="0" lvl="0" marL="457200" rtl="0" algn="l">
              <a:lnSpc>
                <a:spcPct val="100000"/>
              </a:lnSpc>
              <a:spcBef>
                <a:spcPts val="0"/>
              </a:spcBef>
              <a:spcAft>
                <a:spcPts val="0"/>
              </a:spcAft>
              <a:buNone/>
            </a:pPr>
            <a:r>
              <a:t/>
            </a:r>
            <a:endParaRPr sz="1200">
              <a:solidFill>
                <a:srgbClr val="000000"/>
              </a:solidFill>
              <a:highlight>
                <a:srgbClr val="FFFFFF"/>
              </a:highlight>
              <a:latin typeface="Arial"/>
              <a:ea typeface="Arial"/>
              <a:cs typeface="Arial"/>
              <a:sym typeface="Arial"/>
            </a:endParaRPr>
          </a:p>
          <a:p>
            <a:pPr indent="-304800" lvl="0" marL="457200" rtl="0" algn="l">
              <a:lnSpc>
                <a:spcPct val="100000"/>
              </a:lnSpc>
              <a:spcBef>
                <a:spcPts val="0"/>
              </a:spcBef>
              <a:spcAft>
                <a:spcPts val="0"/>
              </a:spcAft>
              <a:buSzPts val="1200"/>
              <a:buFont typeface="Arial"/>
              <a:buChar char="●"/>
            </a:pPr>
            <a:r>
              <a:rPr lang="en" sz="1200">
                <a:solidFill>
                  <a:srgbClr val="000000"/>
                </a:solidFill>
                <a:highlight>
                  <a:srgbClr val="FFFFFF"/>
                </a:highlight>
                <a:latin typeface="Arial"/>
                <a:ea typeface="Arial"/>
                <a:cs typeface="Arial"/>
                <a:sym typeface="Arial"/>
              </a:rPr>
              <a:t>“</a:t>
            </a:r>
            <a:r>
              <a:rPr lang="en" sz="1200">
                <a:solidFill>
                  <a:srgbClr val="000000"/>
                </a:solidFill>
                <a:highlight>
                  <a:srgbClr val="FFFFFF"/>
                </a:highlight>
                <a:latin typeface="Arial"/>
                <a:ea typeface="Arial"/>
                <a:cs typeface="Arial"/>
                <a:sym typeface="Arial"/>
              </a:rPr>
              <a:t>OST_R: BTS: Transtats.” BTS, 2020, </a:t>
            </a:r>
            <a:r>
              <a:rPr lang="en" sz="1200" u="sng">
                <a:solidFill>
                  <a:schemeClr val="hlink"/>
                </a:solidFill>
                <a:highlight>
                  <a:srgbClr val="FFFFFF"/>
                </a:highlight>
                <a:latin typeface="Arial"/>
                <a:ea typeface="Arial"/>
                <a:cs typeface="Arial"/>
                <a:sym typeface="Arial"/>
                <a:hlinkClick r:id="rId4"/>
              </a:rPr>
              <a:t>www.transtats.bts.gov/DatabaseInfo.asp?DB_ID=120</a:t>
            </a:r>
            <a:r>
              <a:rPr lang="en" sz="1200">
                <a:solidFill>
                  <a:srgbClr val="000000"/>
                </a:solidFill>
                <a:highlight>
                  <a:srgbClr val="FFFFFF"/>
                </a:highlight>
                <a:latin typeface="Arial"/>
                <a:ea typeface="Arial"/>
                <a:cs typeface="Arial"/>
                <a:sym typeface="Arial"/>
              </a:rPr>
              <a:t>.</a:t>
            </a:r>
            <a:endParaRPr sz="1200">
              <a:solidFill>
                <a:srgbClr val="000000"/>
              </a:solidFill>
              <a:highlight>
                <a:srgbClr val="FFFFFF"/>
              </a:highlight>
              <a:latin typeface="Arial"/>
              <a:ea typeface="Arial"/>
              <a:cs typeface="Arial"/>
              <a:sym typeface="Arial"/>
            </a:endParaRPr>
          </a:p>
          <a:p>
            <a:pPr indent="0" lvl="0" marL="457200" rtl="0" algn="l">
              <a:lnSpc>
                <a:spcPct val="100000"/>
              </a:lnSpc>
              <a:spcBef>
                <a:spcPts val="0"/>
              </a:spcBef>
              <a:spcAft>
                <a:spcPts val="0"/>
              </a:spcAft>
              <a:buNone/>
            </a:pPr>
            <a:r>
              <a:t/>
            </a:r>
            <a:endParaRPr sz="1200">
              <a:solidFill>
                <a:srgbClr val="000000"/>
              </a:solidFill>
              <a:highlight>
                <a:srgbClr val="FFFFFF"/>
              </a:highlight>
              <a:latin typeface="Arial"/>
              <a:ea typeface="Arial"/>
              <a:cs typeface="Arial"/>
              <a:sym typeface="Arial"/>
            </a:endParaRPr>
          </a:p>
          <a:p>
            <a:pPr indent="-304800" lvl="0" marL="457200" rtl="0" algn="l">
              <a:lnSpc>
                <a:spcPct val="100000"/>
              </a:lnSpc>
              <a:spcBef>
                <a:spcPts val="0"/>
              </a:spcBef>
              <a:spcAft>
                <a:spcPts val="0"/>
              </a:spcAft>
              <a:buSzPts val="1200"/>
              <a:buFont typeface="Arial"/>
              <a:buChar char="●"/>
            </a:pPr>
            <a:r>
              <a:rPr lang="en" sz="1200">
                <a:solidFill>
                  <a:srgbClr val="000000"/>
                </a:solidFill>
                <a:highlight>
                  <a:srgbClr val="FFFFFF"/>
                </a:highlight>
                <a:latin typeface="Arial"/>
                <a:ea typeface="Arial"/>
                <a:cs typeface="Arial"/>
                <a:sym typeface="Arial"/>
              </a:rPr>
              <a:t>“Land-Based Datasets and Products.” National Climatic Data Center, 2020, </a:t>
            </a:r>
            <a:r>
              <a:rPr lang="en" sz="1200" u="sng">
                <a:solidFill>
                  <a:schemeClr val="hlink"/>
                </a:solidFill>
                <a:highlight>
                  <a:srgbClr val="FFFFFF"/>
                </a:highlight>
                <a:latin typeface="Arial"/>
                <a:ea typeface="Arial"/>
                <a:cs typeface="Arial"/>
                <a:sym typeface="Arial"/>
                <a:hlinkClick r:id="rId5"/>
              </a:rPr>
              <a:t>www.ncdc.noaa.gov/data-access/land-based-station-data/land-based-datasets</a:t>
            </a:r>
            <a:r>
              <a:rPr lang="en" sz="1200">
                <a:solidFill>
                  <a:srgbClr val="000000"/>
                </a:solidFill>
                <a:highlight>
                  <a:srgbClr val="FFFFFF"/>
                </a:highlight>
                <a:latin typeface="Arial"/>
                <a:ea typeface="Arial"/>
                <a:cs typeface="Arial"/>
                <a:sym typeface="Arial"/>
              </a:rPr>
              <a:t>.</a:t>
            </a:r>
            <a:endParaRPr sz="1200">
              <a:solidFill>
                <a:srgbClr val="000000"/>
              </a:solidFill>
              <a:highlight>
                <a:srgbClr val="FFFFFF"/>
              </a:highlight>
              <a:latin typeface="Arial"/>
              <a:ea typeface="Arial"/>
              <a:cs typeface="Arial"/>
              <a:sym typeface="Arial"/>
            </a:endParaRPr>
          </a:p>
          <a:p>
            <a:pPr indent="0" lvl="0" marL="457200" rtl="0" algn="l">
              <a:lnSpc>
                <a:spcPct val="100000"/>
              </a:lnSpc>
              <a:spcBef>
                <a:spcPts val="0"/>
              </a:spcBef>
              <a:spcAft>
                <a:spcPts val="0"/>
              </a:spcAft>
              <a:buNone/>
            </a:pPr>
            <a:r>
              <a:t/>
            </a:r>
            <a:endParaRPr sz="1200">
              <a:solidFill>
                <a:srgbClr val="000000"/>
              </a:solidFill>
              <a:highlight>
                <a:srgbClr val="FFFFFF"/>
              </a:highlight>
              <a:latin typeface="Arial"/>
              <a:ea typeface="Arial"/>
              <a:cs typeface="Arial"/>
              <a:sym typeface="Arial"/>
            </a:endParaRPr>
          </a:p>
          <a:p>
            <a:pPr indent="-304800" lvl="0" marL="457200" rtl="0" algn="l">
              <a:lnSpc>
                <a:spcPct val="100000"/>
              </a:lnSpc>
              <a:spcBef>
                <a:spcPts val="0"/>
              </a:spcBef>
              <a:spcAft>
                <a:spcPts val="0"/>
              </a:spcAft>
              <a:buClr>
                <a:srgbClr val="000000"/>
              </a:buClr>
              <a:buSzPts val="1200"/>
              <a:buFont typeface="Arial"/>
              <a:buChar char="●"/>
            </a:pPr>
            <a:r>
              <a:rPr lang="en" sz="1200">
                <a:solidFill>
                  <a:srgbClr val="000000"/>
                </a:solidFill>
                <a:highlight>
                  <a:srgbClr val="FFFFFF"/>
                </a:highlight>
                <a:latin typeface="Arial"/>
                <a:ea typeface="Arial"/>
                <a:cs typeface="Arial"/>
                <a:sym typeface="Arial"/>
              </a:rPr>
              <a:t>Belcastro, Loris, et al. Using Scalable Data Mining for Predicting Flight Delays. Dec. 2014.</a:t>
            </a:r>
            <a:endParaRPr sz="1200">
              <a:solidFill>
                <a:srgbClr val="000000"/>
              </a:solidFill>
              <a:highlight>
                <a:srgbClr val="FFFFFF"/>
              </a:highlight>
              <a:latin typeface="Arial"/>
              <a:ea typeface="Arial"/>
              <a:cs typeface="Arial"/>
              <a:sym typeface="Arial"/>
            </a:endParaRPr>
          </a:p>
          <a:p>
            <a:pPr indent="0" lvl="0" marL="457200" rtl="0" algn="l">
              <a:lnSpc>
                <a:spcPct val="100000"/>
              </a:lnSpc>
              <a:spcBef>
                <a:spcPts val="0"/>
              </a:spcBef>
              <a:spcAft>
                <a:spcPts val="0"/>
              </a:spcAft>
              <a:buNone/>
            </a:pPr>
            <a:r>
              <a:t/>
            </a:r>
            <a:endParaRPr sz="1200">
              <a:solidFill>
                <a:srgbClr val="000000"/>
              </a:solidFill>
              <a:highlight>
                <a:srgbClr val="FFFFFF"/>
              </a:highlight>
              <a:latin typeface="Arial"/>
              <a:ea typeface="Arial"/>
              <a:cs typeface="Arial"/>
              <a:sym typeface="Arial"/>
            </a:endParaRPr>
          </a:p>
          <a:p>
            <a:pPr indent="-304800" lvl="0" marL="457200" rtl="0" algn="l">
              <a:lnSpc>
                <a:spcPct val="100000"/>
              </a:lnSpc>
              <a:spcBef>
                <a:spcPts val="0"/>
              </a:spcBef>
              <a:spcAft>
                <a:spcPts val="0"/>
              </a:spcAft>
              <a:buClr>
                <a:srgbClr val="000000"/>
              </a:buClr>
              <a:buSzPts val="1200"/>
              <a:buFont typeface="Arial"/>
              <a:buChar char="●"/>
            </a:pPr>
            <a:r>
              <a:rPr lang="en" sz="1200">
                <a:solidFill>
                  <a:srgbClr val="000000"/>
                </a:solidFill>
                <a:highlight>
                  <a:srgbClr val="FFFFFF"/>
                </a:highlight>
                <a:latin typeface="Arial"/>
                <a:ea typeface="Arial"/>
                <a:cs typeface="Arial"/>
                <a:sym typeface="Arial"/>
              </a:rPr>
              <a:t>Chakrabarty, Navoneel. A Data Mining Approach to Flight Arrival Delay Prediction for American Airlines.</a:t>
            </a:r>
            <a:endParaRPr sz="1200">
              <a:solidFill>
                <a:srgbClr val="000000"/>
              </a:solidFill>
              <a:highlight>
                <a:srgbClr val="FFFFFF"/>
              </a:highlight>
              <a:latin typeface="Arial"/>
              <a:ea typeface="Arial"/>
              <a:cs typeface="Arial"/>
              <a:sym typeface="Arial"/>
            </a:endParaRPr>
          </a:p>
          <a:p>
            <a:pPr indent="0" lvl="0" marL="457200" rtl="0" algn="l">
              <a:lnSpc>
                <a:spcPct val="100000"/>
              </a:lnSpc>
              <a:spcBef>
                <a:spcPts val="0"/>
              </a:spcBef>
              <a:spcAft>
                <a:spcPts val="0"/>
              </a:spcAft>
              <a:buNone/>
            </a:pPr>
            <a:r>
              <a:t/>
            </a:r>
            <a:endParaRPr/>
          </a:p>
        </p:txBody>
      </p:sp>
      <p:sp>
        <p:nvSpPr>
          <p:cNvPr id="441" name="Google Shape;441;p3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42" name="Google Shape;442;p36"/>
          <p:cNvSpPr txBox="1"/>
          <p:nvPr>
            <p:ph type="title"/>
          </p:nvPr>
        </p:nvSpPr>
        <p:spPr>
          <a:xfrm>
            <a:off x="0" y="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Bibliography</a:t>
            </a:r>
            <a:endParaRPr/>
          </a:p>
          <a:p>
            <a:pPr indent="0" lvl="0" marL="0" rtl="0" algn="l">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15"/>
          <p:cNvSpPr txBox="1"/>
          <p:nvPr>
            <p:ph type="title"/>
          </p:nvPr>
        </p:nvSpPr>
        <p:spPr>
          <a:xfrm>
            <a:off x="0" y="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Introduction</a:t>
            </a:r>
            <a:endParaRPr/>
          </a:p>
        </p:txBody>
      </p:sp>
      <p:sp>
        <p:nvSpPr>
          <p:cNvPr id="103" name="Google Shape;103;p15"/>
          <p:cNvSpPr txBox="1"/>
          <p:nvPr>
            <p:ph idx="1" type="body"/>
          </p:nvPr>
        </p:nvSpPr>
        <p:spPr>
          <a:xfrm>
            <a:off x="729450" y="1323000"/>
            <a:ext cx="4553100" cy="22611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1600"/>
              <a:t>Flights Data:  </a:t>
            </a:r>
            <a:endParaRPr b="1" sz="1600"/>
          </a:p>
          <a:p>
            <a:pPr indent="0" lvl="0" marL="457200" rtl="0" algn="l">
              <a:lnSpc>
                <a:spcPct val="100000"/>
              </a:lnSpc>
              <a:spcBef>
                <a:spcPts val="0"/>
              </a:spcBef>
              <a:spcAft>
                <a:spcPts val="0"/>
              </a:spcAft>
              <a:buNone/>
            </a:pPr>
            <a:r>
              <a:t/>
            </a:r>
            <a:endParaRPr/>
          </a:p>
          <a:p>
            <a:pPr indent="-311150" lvl="0" marL="457200" rtl="0" algn="l">
              <a:lnSpc>
                <a:spcPct val="100000"/>
              </a:lnSpc>
              <a:spcBef>
                <a:spcPts val="0"/>
              </a:spcBef>
              <a:spcAft>
                <a:spcPts val="0"/>
              </a:spcAft>
              <a:buSzPts val="1300"/>
              <a:buChar char="●"/>
            </a:pPr>
            <a:r>
              <a:rPr lang="en"/>
              <a:t>Reporting Carrier On-Time Performance</a:t>
            </a:r>
            <a:r>
              <a:rPr lang="en"/>
              <a:t> (Bureau of </a:t>
            </a:r>
            <a:r>
              <a:rPr lang="en"/>
              <a:t>Transportation</a:t>
            </a:r>
            <a:r>
              <a:rPr lang="en"/>
              <a:t> Statistics)</a:t>
            </a:r>
            <a:endParaRPr/>
          </a:p>
          <a:p>
            <a:pPr indent="0" lvl="0" marL="457200" rtl="0" algn="l">
              <a:lnSpc>
                <a:spcPct val="100000"/>
              </a:lnSpc>
              <a:spcBef>
                <a:spcPts val="0"/>
              </a:spcBef>
              <a:spcAft>
                <a:spcPts val="0"/>
              </a:spcAft>
              <a:buNone/>
            </a:pPr>
            <a:r>
              <a:t/>
            </a:r>
            <a:endParaRPr/>
          </a:p>
          <a:p>
            <a:pPr indent="-311150" lvl="0" marL="457200" rtl="0" algn="l">
              <a:lnSpc>
                <a:spcPct val="100000"/>
              </a:lnSpc>
              <a:spcBef>
                <a:spcPts val="0"/>
              </a:spcBef>
              <a:spcAft>
                <a:spcPts val="0"/>
              </a:spcAft>
              <a:buSzPts val="1300"/>
              <a:buChar char="●"/>
            </a:pPr>
            <a:r>
              <a:rPr lang="en"/>
              <a:t>2015 through 2019 U.S. Flights Data</a:t>
            </a:r>
            <a:endParaRPr/>
          </a:p>
          <a:p>
            <a:pPr indent="0" lvl="0" marL="45720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rPr b="1" lang="en" sz="1600"/>
              <a:t>Weather Data: </a:t>
            </a:r>
            <a:endParaRPr b="1" sz="1600"/>
          </a:p>
          <a:p>
            <a:pPr indent="0" lvl="0" marL="457200" rtl="0" algn="l">
              <a:lnSpc>
                <a:spcPct val="100000"/>
              </a:lnSpc>
              <a:spcBef>
                <a:spcPts val="0"/>
              </a:spcBef>
              <a:spcAft>
                <a:spcPts val="0"/>
              </a:spcAft>
              <a:buNone/>
            </a:pPr>
            <a:r>
              <a:t/>
            </a:r>
            <a:endParaRPr/>
          </a:p>
          <a:p>
            <a:pPr indent="-311150" lvl="0" marL="457200" rtl="0" algn="l">
              <a:lnSpc>
                <a:spcPct val="100000"/>
              </a:lnSpc>
              <a:spcBef>
                <a:spcPts val="0"/>
              </a:spcBef>
              <a:spcAft>
                <a:spcPts val="0"/>
              </a:spcAft>
              <a:buSzPts val="1300"/>
              <a:buChar char="●"/>
            </a:pPr>
            <a:r>
              <a:rPr lang="en"/>
              <a:t>National Oceanic and Atmospheric Administration Repository</a:t>
            </a:r>
            <a:endParaRPr/>
          </a:p>
          <a:p>
            <a:pPr indent="0" lvl="0" marL="457200" rtl="0" algn="l">
              <a:lnSpc>
                <a:spcPct val="100000"/>
              </a:lnSpc>
              <a:spcBef>
                <a:spcPts val="0"/>
              </a:spcBef>
              <a:spcAft>
                <a:spcPts val="0"/>
              </a:spcAft>
              <a:buNone/>
            </a:pPr>
            <a:r>
              <a:t/>
            </a:r>
            <a:endParaRPr/>
          </a:p>
          <a:p>
            <a:pPr indent="-311150" lvl="0" marL="457200" rtl="0" algn="l">
              <a:lnSpc>
                <a:spcPct val="100000"/>
              </a:lnSpc>
              <a:spcBef>
                <a:spcPts val="0"/>
              </a:spcBef>
              <a:spcAft>
                <a:spcPts val="0"/>
              </a:spcAft>
              <a:buSzPts val="1300"/>
              <a:buChar char="●"/>
            </a:pPr>
            <a:r>
              <a:rPr lang="en"/>
              <a:t>2015 through 2019 Weather Data</a:t>
            </a:r>
            <a:endParaRPr/>
          </a:p>
        </p:txBody>
      </p:sp>
      <p:sp>
        <p:nvSpPr>
          <p:cNvPr id="104" name="Google Shape;104;p1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05" name="Google Shape;105;p15"/>
          <p:cNvPicPr preferRelativeResize="0"/>
          <p:nvPr/>
        </p:nvPicPr>
        <p:blipFill>
          <a:blip r:embed="rId3">
            <a:alphaModFix/>
          </a:blip>
          <a:stretch>
            <a:fillRect/>
          </a:stretch>
        </p:blipFill>
        <p:spPr>
          <a:xfrm>
            <a:off x="5565975" y="2094588"/>
            <a:ext cx="3015375" cy="9543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16"/>
          <p:cNvSpPr txBox="1"/>
          <p:nvPr>
            <p:ph type="title"/>
          </p:nvPr>
        </p:nvSpPr>
        <p:spPr>
          <a:xfrm>
            <a:off x="0" y="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Process</a:t>
            </a:r>
            <a:endParaRPr/>
          </a:p>
        </p:txBody>
      </p:sp>
      <p:pic>
        <p:nvPicPr>
          <p:cNvPr id="111" name="Google Shape;111;p16"/>
          <p:cNvPicPr preferRelativeResize="0"/>
          <p:nvPr/>
        </p:nvPicPr>
        <p:blipFill>
          <a:blip r:embed="rId3">
            <a:alphaModFix/>
          </a:blip>
          <a:stretch>
            <a:fillRect/>
          </a:stretch>
        </p:blipFill>
        <p:spPr>
          <a:xfrm>
            <a:off x="492500" y="2091863"/>
            <a:ext cx="1303735" cy="1243563"/>
          </a:xfrm>
          <a:prstGeom prst="rect">
            <a:avLst/>
          </a:prstGeom>
          <a:noFill/>
          <a:ln>
            <a:noFill/>
          </a:ln>
        </p:spPr>
      </p:pic>
      <p:pic>
        <p:nvPicPr>
          <p:cNvPr id="112" name="Google Shape;112;p16"/>
          <p:cNvPicPr preferRelativeResize="0"/>
          <p:nvPr/>
        </p:nvPicPr>
        <p:blipFill>
          <a:blip r:embed="rId4">
            <a:alphaModFix/>
          </a:blip>
          <a:stretch>
            <a:fillRect/>
          </a:stretch>
        </p:blipFill>
        <p:spPr>
          <a:xfrm>
            <a:off x="1896012" y="2107054"/>
            <a:ext cx="1271882" cy="1213181"/>
          </a:xfrm>
          <a:prstGeom prst="rect">
            <a:avLst/>
          </a:prstGeom>
          <a:noFill/>
          <a:ln>
            <a:noFill/>
          </a:ln>
        </p:spPr>
      </p:pic>
      <p:pic>
        <p:nvPicPr>
          <p:cNvPr id="113" name="Google Shape;113;p16"/>
          <p:cNvPicPr preferRelativeResize="0"/>
          <p:nvPr/>
        </p:nvPicPr>
        <p:blipFill>
          <a:blip r:embed="rId5">
            <a:alphaModFix/>
          </a:blip>
          <a:stretch>
            <a:fillRect/>
          </a:stretch>
        </p:blipFill>
        <p:spPr>
          <a:xfrm>
            <a:off x="3267671" y="2107054"/>
            <a:ext cx="1271881" cy="1213181"/>
          </a:xfrm>
          <a:prstGeom prst="rect">
            <a:avLst/>
          </a:prstGeom>
          <a:noFill/>
          <a:ln>
            <a:noFill/>
          </a:ln>
        </p:spPr>
      </p:pic>
      <p:pic>
        <p:nvPicPr>
          <p:cNvPr id="114" name="Google Shape;114;p16"/>
          <p:cNvPicPr preferRelativeResize="0"/>
          <p:nvPr/>
        </p:nvPicPr>
        <p:blipFill>
          <a:blip r:embed="rId6">
            <a:alphaModFix/>
          </a:blip>
          <a:stretch>
            <a:fillRect/>
          </a:stretch>
        </p:blipFill>
        <p:spPr>
          <a:xfrm>
            <a:off x="4689057" y="2107054"/>
            <a:ext cx="1271882" cy="1213181"/>
          </a:xfrm>
          <a:prstGeom prst="rect">
            <a:avLst/>
          </a:prstGeom>
          <a:noFill/>
          <a:ln>
            <a:noFill/>
          </a:ln>
        </p:spPr>
      </p:pic>
      <p:pic>
        <p:nvPicPr>
          <p:cNvPr id="115" name="Google Shape;115;p16"/>
          <p:cNvPicPr preferRelativeResize="0"/>
          <p:nvPr/>
        </p:nvPicPr>
        <p:blipFill>
          <a:blip r:embed="rId7">
            <a:alphaModFix/>
          </a:blip>
          <a:stretch>
            <a:fillRect/>
          </a:stretch>
        </p:blipFill>
        <p:spPr>
          <a:xfrm>
            <a:off x="6110443" y="2107054"/>
            <a:ext cx="1271882" cy="1213181"/>
          </a:xfrm>
          <a:prstGeom prst="rect">
            <a:avLst/>
          </a:prstGeom>
          <a:noFill/>
          <a:ln>
            <a:noFill/>
          </a:ln>
        </p:spPr>
      </p:pic>
      <p:pic>
        <p:nvPicPr>
          <p:cNvPr id="116" name="Google Shape;116;p16"/>
          <p:cNvPicPr preferRelativeResize="0"/>
          <p:nvPr/>
        </p:nvPicPr>
        <p:blipFill>
          <a:blip r:embed="rId8">
            <a:alphaModFix/>
          </a:blip>
          <a:stretch>
            <a:fillRect/>
          </a:stretch>
        </p:blipFill>
        <p:spPr>
          <a:xfrm>
            <a:off x="7267757" y="2017697"/>
            <a:ext cx="1459243" cy="1391894"/>
          </a:xfrm>
          <a:prstGeom prst="rect">
            <a:avLst/>
          </a:prstGeom>
          <a:noFill/>
          <a:ln>
            <a:noFill/>
          </a:ln>
        </p:spPr>
      </p:pic>
      <p:sp>
        <p:nvSpPr>
          <p:cNvPr id="117" name="Google Shape;117;p16"/>
          <p:cNvSpPr txBox="1"/>
          <p:nvPr>
            <p:ph idx="1" type="body"/>
          </p:nvPr>
        </p:nvSpPr>
        <p:spPr>
          <a:xfrm>
            <a:off x="458563" y="3653275"/>
            <a:ext cx="1371600" cy="3891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b="1" lang="en"/>
              <a:t>EDA + </a:t>
            </a:r>
            <a:r>
              <a:rPr b="1" lang="en"/>
              <a:t>Data Pre-Processing</a:t>
            </a:r>
            <a:endParaRPr b="1"/>
          </a:p>
        </p:txBody>
      </p:sp>
      <p:pic>
        <p:nvPicPr>
          <p:cNvPr id="118" name="Google Shape;118;p16"/>
          <p:cNvPicPr preferRelativeResize="0"/>
          <p:nvPr/>
        </p:nvPicPr>
        <p:blipFill>
          <a:blip r:embed="rId9">
            <a:alphaModFix/>
          </a:blip>
          <a:stretch>
            <a:fillRect/>
          </a:stretch>
        </p:blipFill>
        <p:spPr>
          <a:xfrm flipH="1" rot="5400000">
            <a:off x="6702597" y="409019"/>
            <a:ext cx="1211854" cy="2595067"/>
          </a:xfrm>
          <a:prstGeom prst="rect">
            <a:avLst/>
          </a:prstGeom>
          <a:noFill/>
          <a:ln>
            <a:noFill/>
          </a:ln>
        </p:spPr>
      </p:pic>
      <p:sp>
        <p:nvSpPr>
          <p:cNvPr id="119" name="Google Shape;119;p16"/>
          <p:cNvSpPr txBox="1"/>
          <p:nvPr>
            <p:ph idx="1" type="body"/>
          </p:nvPr>
        </p:nvSpPr>
        <p:spPr>
          <a:xfrm>
            <a:off x="1838250" y="3668475"/>
            <a:ext cx="1371600" cy="3891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b="1" lang="en"/>
              <a:t>Feature Engineering</a:t>
            </a:r>
            <a:endParaRPr b="1"/>
          </a:p>
        </p:txBody>
      </p:sp>
      <p:sp>
        <p:nvSpPr>
          <p:cNvPr id="120" name="Google Shape;120;p16"/>
          <p:cNvSpPr txBox="1"/>
          <p:nvPr>
            <p:ph idx="1" type="body"/>
          </p:nvPr>
        </p:nvSpPr>
        <p:spPr>
          <a:xfrm>
            <a:off x="3217813" y="3668475"/>
            <a:ext cx="1371600" cy="3891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b="1" lang="en"/>
              <a:t>Join Data</a:t>
            </a:r>
            <a:endParaRPr b="1"/>
          </a:p>
        </p:txBody>
      </p:sp>
      <p:sp>
        <p:nvSpPr>
          <p:cNvPr id="121" name="Google Shape;121;p16"/>
          <p:cNvSpPr txBox="1"/>
          <p:nvPr>
            <p:ph idx="1" type="body"/>
          </p:nvPr>
        </p:nvSpPr>
        <p:spPr>
          <a:xfrm>
            <a:off x="4639250" y="3668475"/>
            <a:ext cx="1371600" cy="3891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b="1" lang="en"/>
              <a:t>Train </a:t>
            </a:r>
            <a:r>
              <a:rPr b="1" lang="en"/>
              <a:t>Machine Learning Models</a:t>
            </a:r>
            <a:endParaRPr b="1"/>
          </a:p>
        </p:txBody>
      </p:sp>
      <p:sp>
        <p:nvSpPr>
          <p:cNvPr id="122" name="Google Shape;122;p16"/>
          <p:cNvSpPr txBox="1"/>
          <p:nvPr>
            <p:ph idx="1" type="body"/>
          </p:nvPr>
        </p:nvSpPr>
        <p:spPr>
          <a:xfrm>
            <a:off x="6060675" y="3668475"/>
            <a:ext cx="1371600" cy="3891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b="1" lang="en"/>
              <a:t>Evaluate Results</a:t>
            </a:r>
            <a:endParaRPr b="1"/>
          </a:p>
        </p:txBody>
      </p:sp>
      <p:sp>
        <p:nvSpPr>
          <p:cNvPr id="123" name="Google Shape;123;p16"/>
          <p:cNvSpPr txBox="1"/>
          <p:nvPr>
            <p:ph idx="1" type="body"/>
          </p:nvPr>
        </p:nvSpPr>
        <p:spPr>
          <a:xfrm>
            <a:off x="7311625" y="3649650"/>
            <a:ext cx="1371600" cy="3891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b="1" lang="en"/>
              <a:t>Fine Tune Models</a:t>
            </a:r>
            <a:endParaRPr b="1"/>
          </a:p>
        </p:txBody>
      </p:sp>
      <p:sp>
        <p:nvSpPr>
          <p:cNvPr id="124" name="Google Shape;124;p1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17"/>
          <p:cNvSpPr txBox="1"/>
          <p:nvPr>
            <p:ph type="title"/>
          </p:nvPr>
        </p:nvSpPr>
        <p:spPr>
          <a:xfrm>
            <a:off x="0" y="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EDA: Large Dataframes</a:t>
            </a:r>
            <a:endParaRPr/>
          </a:p>
        </p:txBody>
      </p:sp>
      <p:sp>
        <p:nvSpPr>
          <p:cNvPr id="130" name="Google Shape;130;p1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31" name="Google Shape;131;p17"/>
          <p:cNvPicPr preferRelativeResize="0"/>
          <p:nvPr/>
        </p:nvPicPr>
        <p:blipFill>
          <a:blip r:embed="rId3">
            <a:alphaModFix/>
          </a:blip>
          <a:stretch>
            <a:fillRect/>
          </a:stretch>
        </p:blipFill>
        <p:spPr>
          <a:xfrm>
            <a:off x="8686788" y="38988"/>
            <a:ext cx="411480" cy="411480"/>
          </a:xfrm>
          <a:prstGeom prst="rect">
            <a:avLst/>
          </a:prstGeom>
          <a:noFill/>
          <a:ln>
            <a:noFill/>
          </a:ln>
        </p:spPr>
      </p:pic>
      <p:pic>
        <p:nvPicPr>
          <p:cNvPr id="132" name="Google Shape;132;p17"/>
          <p:cNvPicPr preferRelativeResize="0"/>
          <p:nvPr/>
        </p:nvPicPr>
        <p:blipFill rotWithShape="1">
          <a:blip r:embed="rId4">
            <a:alphaModFix/>
          </a:blip>
          <a:srcRect b="29792" l="0" r="0" t="20987"/>
          <a:stretch/>
        </p:blipFill>
        <p:spPr>
          <a:xfrm>
            <a:off x="2124400" y="4865249"/>
            <a:ext cx="6004125" cy="138100"/>
          </a:xfrm>
          <a:prstGeom prst="rect">
            <a:avLst/>
          </a:prstGeom>
          <a:noFill/>
          <a:ln cap="flat" cmpd="sng" w="9525">
            <a:solidFill>
              <a:schemeClr val="dk2"/>
            </a:solidFill>
            <a:prstDash val="solid"/>
            <a:round/>
            <a:headEnd len="sm" w="sm" type="none"/>
            <a:tailEnd len="sm" w="sm" type="none"/>
          </a:ln>
        </p:spPr>
      </p:pic>
      <p:grpSp>
        <p:nvGrpSpPr>
          <p:cNvPr id="133" name="Google Shape;133;p17"/>
          <p:cNvGrpSpPr/>
          <p:nvPr/>
        </p:nvGrpSpPr>
        <p:grpSpPr>
          <a:xfrm>
            <a:off x="422363" y="2096395"/>
            <a:ext cx="8299270" cy="2653452"/>
            <a:chOff x="154275" y="2184850"/>
            <a:chExt cx="8863900" cy="2913000"/>
          </a:xfrm>
        </p:grpSpPr>
        <p:sp>
          <p:nvSpPr>
            <p:cNvPr id="134" name="Google Shape;134;p17"/>
            <p:cNvSpPr/>
            <p:nvPr/>
          </p:nvSpPr>
          <p:spPr>
            <a:xfrm rot="5400000">
              <a:off x="6540975" y="565575"/>
              <a:ext cx="203100" cy="4197900"/>
            </a:xfrm>
            <a:prstGeom prst="leftBrace">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17"/>
            <p:cNvSpPr/>
            <p:nvPr/>
          </p:nvSpPr>
          <p:spPr>
            <a:xfrm rot="5400000">
              <a:off x="1489825" y="1310325"/>
              <a:ext cx="203100" cy="2708400"/>
            </a:xfrm>
            <a:prstGeom prst="leftBrace">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17"/>
            <p:cNvSpPr/>
            <p:nvPr/>
          </p:nvSpPr>
          <p:spPr>
            <a:xfrm rot="5400000">
              <a:off x="3618825" y="1924575"/>
              <a:ext cx="203100" cy="1479900"/>
            </a:xfrm>
            <a:prstGeom prst="leftBrace">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7" name="Google Shape;137;p17"/>
            <p:cNvPicPr preferRelativeResize="0"/>
            <p:nvPr/>
          </p:nvPicPr>
          <p:blipFill>
            <a:blip r:embed="rId5">
              <a:alphaModFix/>
            </a:blip>
            <a:stretch>
              <a:fillRect/>
            </a:stretch>
          </p:blipFill>
          <p:spPr>
            <a:xfrm>
              <a:off x="154275" y="2791875"/>
              <a:ext cx="8695748" cy="2266350"/>
            </a:xfrm>
            <a:prstGeom prst="rect">
              <a:avLst/>
            </a:prstGeom>
            <a:noFill/>
            <a:ln>
              <a:noFill/>
            </a:ln>
          </p:spPr>
        </p:pic>
        <p:sp>
          <p:nvSpPr>
            <p:cNvPr id="138" name="Google Shape;138;p17"/>
            <p:cNvSpPr txBox="1"/>
            <p:nvPr/>
          </p:nvSpPr>
          <p:spPr>
            <a:xfrm>
              <a:off x="948100" y="2234800"/>
              <a:ext cx="1672800" cy="20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Viable features</a:t>
              </a:r>
              <a:endParaRPr>
                <a:latin typeface="Lato"/>
                <a:ea typeface="Lato"/>
                <a:cs typeface="Lato"/>
                <a:sym typeface="Lato"/>
              </a:endParaRPr>
            </a:p>
          </p:txBody>
        </p:sp>
        <p:sp>
          <p:nvSpPr>
            <p:cNvPr id="139" name="Google Shape;139;p17"/>
            <p:cNvSpPr txBox="1"/>
            <p:nvPr/>
          </p:nvSpPr>
          <p:spPr>
            <a:xfrm>
              <a:off x="2926350" y="2234800"/>
              <a:ext cx="2130600" cy="32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latin typeface="Lato"/>
                  <a:ea typeface="Lato"/>
                  <a:cs typeface="Lato"/>
                  <a:sym typeface="Lato"/>
                </a:rPr>
                <a:t>Taxi, arrival, in flight details</a:t>
              </a:r>
              <a:endParaRPr sz="1100">
                <a:latin typeface="Lato"/>
                <a:ea typeface="Lato"/>
                <a:cs typeface="Lato"/>
                <a:sym typeface="Lato"/>
              </a:endParaRPr>
            </a:p>
          </p:txBody>
        </p:sp>
        <p:sp>
          <p:nvSpPr>
            <p:cNvPr id="140" name="Google Shape;140;p17"/>
            <p:cNvSpPr txBox="1"/>
            <p:nvPr/>
          </p:nvSpPr>
          <p:spPr>
            <a:xfrm>
              <a:off x="5285550" y="2234800"/>
              <a:ext cx="3121800" cy="32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latin typeface="Lato"/>
                  <a:ea typeface="Lato"/>
                  <a:cs typeface="Lato"/>
                  <a:sym typeface="Lato"/>
                </a:rPr>
                <a:t>Delay and diversion d</a:t>
              </a:r>
              <a:r>
                <a:rPr lang="en" sz="1100">
                  <a:latin typeface="Lato"/>
                  <a:ea typeface="Lato"/>
                  <a:cs typeface="Lato"/>
                  <a:sym typeface="Lato"/>
                </a:rPr>
                <a:t>etails, mostly null</a:t>
              </a:r>
              <a:endParaRPr sz="1100">
                <a:latin typeface="Lato"/>
                <a:ea typeface="Lato"/>
                <a:cs typeface="Lato"/>
                <a:sym typeface="Lato"/>
              </a:endParaRPr>
            </a:p>
          </p:txBody>
        </p:sp>
        <p:sp>
          <p:nvSpPr>
            <p:cNvPr id="141" name="Google Shape;141;p17"/>
            <p:cNvSpPr/>
            <p:nvPr/>
          </p:nvSpPr>
          <p:spPr>
            <a:xfrm>
              <a:off x="2945575" y="2184850"/>
              <a:ext cx="6072600" cy="2913000"/>
            </a:xfrm>
            <a:prstGeom prst="roundRect">
              <a:avLst>
                <a:gd fmla="val 3142" name="adj"/>
              </a:avLst>
            </a:prstGeom>
            <a:noFill/>
            <a:ln cap="flat" cmpd="sng" w="3810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2" name="Google Shape;142;p17"/>
          <p:cNvSpPr txBox="1"/>
          <p:nvPr/>
        </p:nvSpPr>
        <p:spPr>
          <a:xfrm>
            <a:off x="1453450" y="4737550"/>
            <a:ext cx="1229700" cy="26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Code:</a:t>
            </a:r>
            <a:endParaRPr>
              <a:latin typeface="Lato"/>
              <a:ea typeface="Lato"/>
              <a:cs typeface="Lato"/>
              <a:sym typeface="Lato"/>
            </a:endParaRPr>
          </a:p>
        </p:txBody>
      </p:sp>
      <p:sp>
        <p:nvSpPr>
          <p:cNvPr id="143" name="Google Shape;143;p17"/>
          <p:cNvSpPr txBox="1"/>
          <p:nvPr/>
        </p:nvSpPr>
        <p:spPr>
          <a:xfrm>
            <a:off x="775475" y="1268650"/>
            <a:ext cx="3860400" cy="53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Lato"/>
                <a:ea typeface="Lato"/>
                <a:cs typeface="Lato"/>
                <a:sym typeface="Lato"/>
              </a:rPr>
              <a:t>Challenge: </a:t>
            </a:r>
            <a:r>
              <a:rPr lang="en">
                <a:latin typeface="Lato"/>
                <a:ea typeface="Lato"/>
                <a:cs typeface="Lato"/>
                <a:sym typeface="Lato"/>
              </a:rPr>
              <a:t>High computational complexity</a:t>
            </a:r>
            <a:endParaRPr>
              <a:latin typeface="Lato"/>
              <a:ea typeface="Lato"/>
              <a:cs typeface="Lato"/>
              <a:sym typeface="Lato"/>
            </a:endParaRPr>
          </a:p>
          <a:p>
            <a:pPr indent="0" lvl="0" marL="0" rtl="0" algn="l">
              <a:spcBef>
                <a:spcPts val="0"/>
              </a:spcBef>
              <a:spcAft>
                <a:spcPts val="0"/>
              </a:spcAft>
              <a:buNone/>
            </a:pPr>
            <a:r>
              <a:rPr b="1" lang="en">
                <a:latin typeface="Lato"/>
                <a:ea typeface="Lato"/>
                <a:cs typeface="Lato"/>
                <a:sym typeface="Lato"/>
              </a:rPr>
              <a:t>Solution: </a:t>
            </a:r>
            <a:r>
              <a:rPr lang="en">
                <a:latin typeface="Lato"/>
                <a:ea typeface="Lato"/>
                <a:cs typeface="Lato"/>
                <a:sym typeface="Lato"/>
              </a:rPr>
              <a:t>Filter and sub-setting (asw)</a:t>
            </a:r>
            <a:endParaRPr>
              <a:latin typeface="Lato"/>
              <a:ea typeface="Lato"/>
              <a:cs typeface="Lato"/>
              <a:sym typeface="Lato"/>
            </a:endParaRPr>
          </a:p>
        </p:txBody>
      </p:sp>
      <p:sp>
        <p:nvSpPr>
          <p:cNvPr id="144" name="Google Shape;144;p17"/>
          <p:cNvSpPr txBox="1"/>
          <p:nvPr/>
        </p:nvSpPr>
        <p:spPr>
          <a:xfrm>
            <a:off x="4675900" y="1268650"/>
            <a:ext cx="3860400" cy="53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Lato"/>
                <a:ea typeface="Lato"/>
                <a:cs typeface="Lato"/>
                <a:sym typeface="Lato"/>
              </a:rPr>
              <a:t>Challenge:</a:t>
            </a:r>
            <a:r>
              <a:rPr lang="en">
                <a:latin typeface="Lato"/>
                <a:ea typeface="Lato"/>
                <a:cs typeface="Lato"/>
                <a:sym typeface="Lato"/>
              </a:rPr>
              <a:t> Handling nulls</a:t>
            </a:r>
            <a:endParaRPr>
              <a:latin typeface="Lato"/>
              <a:ea typeface="Lato"/>
              <a:cs typeface="Lato"/>
              <a:sym typeface="Lato"/>
            </a:endParaRPr>
          </a:p>
          <a:p>
            <a:pPr indent="0" lvl="0" marL="0" rtl="0" algn="l">
              <a:spcBef>
                <a:spcPts val="0"/>
              </a:spcBef>
              <a:spcAft>
                <a:spcPts val="0"/>
              </a:spcAft>
              <a:buNone/>
            </a:pPr>
            <a:r>
              <a:rPr b="1" lang="en">
                <a:latin typeface="Lato"/>
                <a:ea typeface="Lato"/>
                <a:cs typeface="Lato"/>
                <a:sym typeface="Lato"/>
              </a:rPr>
              <a:t>Solution: </a:t>
            </a:r>
            <a:r>
              <a:rPr lang="en">
                <a:latin typeface="Lato"/>
                <a:ea typeface="Lato"/>
                <a:cs typeface="Lato"/>
                <a:sym typeface="Lato"/>
              </a:rPr>
              <a:t>Drop training nulls &amp; impute test nulls</a:t>
            </a:r>
            <a:endParaRPr>
              <a:latin typeface="Lato"/>
              <a:ea typeface="Lato"/>
              <a:cs typeface="Lato"/>
              <a:sym typeface="Lato"/>
            </a:endParaRPr>
          </a:p>
          <a:p>
            <a:pPr indent="0" lvl="0" marL="0" rtl="0" algn="l">
              <a:spcBef>
                <a:spcPts val="0"/>
              </a:spcBef>
              <a:spcAft>
                <a:spcPts val="0"/>
              </a:spcAft>
              <a:buNone/>
            </a:pPr>
            <a:r>
              <a:t/>
            </a:r>
            <a:endParaRPr b="1">
              <a:latin typeface="Lato"/>
              <a:ea typeface="Lato"/>
              <a:cs typeface="Lato"/>
              <a:sym typeface="La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18"/>
          <p:cNvSpPr txBox="1"/>
          <p:nvPr>
            <p:ph type="title"/>
          </p:nvPr>
        </p:nvSpPr>
        <p:spPr>
          <a:xfrm>
            <a:off x="0" y="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EDA: Outcome Variable</a:t>
            </a:r>
            <a:endParaRPr/>
          </a:p>
        </p:txBody>
      </p:sp>
      <p:sp>
        <p:nvSpPr>
          <p:cNvPr id="150" name="Google Shape;150;p1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51" name="Google Shape;151;p18"/>
          <p:cNvPicPr preferRelativeResize="0"/>
          <p:nvPr/>
        </p:nvPicPr>
        <p:blipFill>
          <a:blip r:embed="rId3">
            <a:alphaModFix/>
          </a:blip>
          <a:stretch>
            <a:fillRect/>
          </a:stretch>
        </p:blipFill>
        <p:spPr>
          <a:xfrm>
            <a:off x="8686788" y="38988"/>
            <a:ext cx="411480" cy="411480"/>
          </a:xfrm>
          <a:prstGeom prst="rect">
            <a:avLst/>
          </a:prstGeom>
          <a:noFill/>
          <a:ln>
            <a:noFill/>
          </a:ln>
        </p:spPr>
      </p:pic>
      <p:pic>
        <p:nvPicPr>
          <p:cNvPr id="152" name="Google Shape;152;p18"/>
          <p:cNvPicPr preferRelativeResize="0"/>
          <p:nvPr/>
        </p:nvPicPr>
        <p:blipFill rotWithShape="1">
          <a:blip r:embed="rId4">
            <a:alphaModFix/>
          </a:blip>
          <a:srcRect b="2740" l="1362" r="48373" t="-2740"/>
          <a:stretch/>
        </p:blipFill>
        <p:spPr>
          <a:xfrm>
            <a:off x="822948" y="2393550"/>
            <a:ext cx="3293933" cy="2471075"/>
          </a:xfrm>
          <a:prstGeom prst="rect">
            <a:avLst/>
          </a:prstGeom>
          <a:noFill/>
          <a:ln>
            <a:noFill/>
          </a:ln>
        </p:spPr>
      </p:pic>
      <p:sp>
        <p:nvSpPr>
          <p:cNvPr id="153" name="Google Shape;153;p18"/>
          <p:cNvSpPr txBox="1"/>
          <p:nvPr/>
        </p:nvSpPr>
        <p:spPr>
          <a:xfrm>
            <a:off x="775475" y="1579475"/>
            <a:ext cx="3044100" cy="53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Lato"/>
                <a:ea typeface="Lato"/>
                <a:cs typeface="Lato"/>
                <a:sym typeface="Lato"/>
              </a:rPr>
              <a:t>Challenge</a:t>
            </a:r>
            <a:r>
              <a:rPr b="1" lang="en">
                <a:latin typeface="Lato"/>
                <a:ea typeface="Lato"/>
                <a:cs typeface="Lato"/>
                <a:sym typeface="Lato"/>
              </a:rPr>
              <a:t>:</a:t>
            </a:r>
            <a:r>
              <a:rPr lang="en">
                <a:latin typeface="Lato"/>
                <a:ea typeface="Lato"/>
                <a:cs typeface="Lato"/>
                <a:sym typeface="Lato"/>
              </a:rPr>
              <a:t> Unbalanced data</a:t>
            </a:r>
            <a:endParaRPr>
              <a:latin typeface="Lato"/>
              <a:ea typeface="Lato"/>
              <a:cs typeface="Lato"/>
              <a:sym typeface="Lato"/>
            </a:endParaRPr>
          </a:p>
          <a:p>
            <a:pPr indent="0" lvl="0" marL="0" rtl="0" algn="l">
              <a:spcBef>
                <a:spcPts val="0"/>
              </a:spcBef>
              <a:spcAft>
                <a:spcPts val="0"/>
              </a:spcAft>
              <a:buNone/>
            </a:pPr>
            <a:r>
              <a:rPr b="1" lang="en">
                <a:latin typeface="Lato"/>
                <a:ea typeface="Lato"/>
                <a:cs typeface="Lato"/>
                <a:sym typeface="Lato"/>
              </a:rPr>
              <a:t>Solution: </a:t>
            </a:r>
            <a:r>
              <a:rPr lang="en">
                <a:latin typeface="Lato"/>
                <a:ea typeface="Lato"/>
                <a:cs typeface="Lato"/>
                <a:sym typeface="Lato"/>
              </a:rPr>
              <a:t>Sampling weights</a:t>
            </a:r>
            <a:endParaRPr>
              <a:latin typeface="Lato"/>
              <a:ea typeface="Lato"/>
              <a:cs typeface="Lato"/>
              <a:sym typeface="Lato"/>
            </a:endParaRPr>
          </a:p>
        </p:txBody>
      </p:sp>
      <p:sp>
        <p:nvSpPr>
          <p:cNvPr id="154" name="Google Shape;154;p18"/>
          <p:cNvSpPr txBox="1"/>
          <p:nvPr/>
        </p:nvSpPr>
        <p:spPr>
          <a:xfrm>
            <a:off x="4572000" y="1579475"/>
            <a:ext cx="3690300" cy="69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Lato"/>
                <a:ea typeface="Lato"/>
                <a:cs typeface="Lato"/>
                <a:sym typeface="Lato"/>
              </a:rPr>
              <a:t>Challenge</a:t>
            </a:r>
            <a:r>
              <a:rPr lang="en">
                <a:latin typeface="Lato"/>
                <a:ea typeface="Lato"/>
                <a:cs typeface="Lato"/>
                <a:sym typeface="Lato"/>
              </a:rPr>
              <a:t>:</a:t>
            </a:r>
            <a:r>
              <a:rPr lang="en">
                <a:latin typeface="Lato"/>
                <a:ea typeface="Lato"/>
                <a:cs typeface="Lato"/>
                <a:sym typeface="Lato"/>
              </a:rPr>
              <a:t> Various separate causes of delay</a:t>
            </a:r>
            <a:endParaRPr>
              <a:latin typeface="Lato"/>
              <a:ea typeface="Lato"/>
              <a:cs typeface="Lato"/>
              <a:sym typeface="Lato"/>
            </a:endParaRPr>
          </a:p>
          <a:p>
            <a:pPr indent="0" lvl="0" marL="0" rtl="0" algn="l">
              <a:spcBef>
                <a:spcPts val="0"/>
              </a:spcBef>
              <a:spcAft>
                <a:spcPts val="0"/>
              </a:spcAft>
              <a:buNone/>
            </a:pPr>
            <a:r>
              <a:rPr b="1" lang="en">
                <a:latin typeface="Lato"/>
                <a:ea typeface="Lato"/>
                <a:cs typeface="Lato"/>
                <a:sym typeface="Lato"/>
              </a:rPr>
              <a:t>Solution</a:t>
            </a:r>
            <a:r>
              <a:rPr lang="en">
                <a:latin typeface="Lato"/>
                <a:ea typeface="Lato"/>
                <a:cs typeface="Lato"/>
                <a:sym typeface="Lato"/>
              </a:rPr>
              <a:t>:</a:t>
            </a:r>
            <a:r>
              <a:rPr lang="en">
                <a:latin typeface="Lato"/>
                <a:ea typeface="Lato"/>
                <a:cs typeface="Lato"/>
                <a:sym typeface="Lato"/>
              </a:rPr>
              <a:t> Customized feature creation</a:t>
            </a:r>
            <a:endParaRPr>
              <a:latin typeface="Lato"/>
              <a:ea typeface="Lato"/>
              <a:cs typeface="Lato"/>
              <a:sym typeface="Lato"/>
            </a:endParaRPr>
          </a:p>
        </p:txBody>
      </p:sp>
      <p:pic>
        <p:nvPicPr>
          <p:cNvPr id="155" name="Google Shape;155;p18"/>
          <p:cNvPicPr preferRelativeResize="0"/>
          <p:nvPr/>
        </p:nvPicPr>
        <p:blipFill rotWithShape="1">
          <a:blip r:embed="rId4">
            <a:alphaModFix/>
          </a:blip>
          <a:srcRect b="0" l="50648" r="0" t="0"/>
          <a:stretch/>
        </p:blipFill>
        <p:spPr>
          <a:xfrm>
            <a:off x="4572000" y="2447850"/>
            <a:ext cx="3222376" cy="24167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19"/>
          <p:cNvSpPr txBox="1"/>
          <p:nvPr>
            <p:ph type="title"/>
          </p:nvPr>
        </p:nvSpPr>
        <p:spPr>
          <a:xfrm>
            <a:off x="0" y="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EDA: Seasonality</a:t>
            </a:r>
            <a:endParaRPr/>
          </a:p>
        </p:txBody>
      </p:sp>
      <p:sp>
        <p:nvSpPr>
          <p:cNvPr id="161" name="Google Shape;161;p1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pSp>
        <p:nvGrpSpPr>
          <p:cNvPr id="162" name="Google Shape;162;p19"/>
          <p:cNvGrpSpPr/>
          <p:nvPr/>
        </p:nvGrpSpPr>
        <p:grpSpPr>
          <a:xfrm>
            <a:off x="484441" y="2981519"/>
            <a:ext cx="4265438" cy="2146952"/>
            <a:chOff x="348100" y="721750"/>
            <a:chExt cx="4291186" cy="2160781"/>
          </a:xfrm>
        </p:grpSpPr>
        <p:pic>
          <p:nvPicPr>
            <p:cNvPr id="163" name="Google Shape;163;p19"/>
            <p:cNvPicPr preferRelativeResize="0"/>
            <p:nvPr/>
          </p:nvPicPr>
          <p:blipFill>
            <a:blip r:embed="rId3">
              <a:alphaModFix/>
            </a:blip>
            <a:stretch>
              <a:fillRect/>
            </a:stretch>
          </p:blipFill>
          <p:spPr>
            <a:xfrm>
              <a:off x="348100" y="721750"/>
              <a:ext cx="4291186" cy="2160781"/>
            </a:xfrm>
            <a:prstGeom prst="rect">
              <a:avLst/>
            </a:prstGeom>
            <a:noFill/>
            <a:ln>
              <a:noFill/>
            </a:ln>
          </p:spPr>
        </p:pic>
        <p:pic>
          <p:nvPicPr>
            <p:cNvPr id="164" name="Google Shape;164;p19"/>
            <p:cNvPicPr preferRelativeResize="0"/>
            <p:nvPr/>
          </p:nvPicPr>
          <p:blipFill rotWithShape="1">
            <a:blip r:embed="rId4">
              <a:alphaModFix amt="10000"/>
            </a:blip>
            <a:srcRect b="9901" l="8983" r="0" t="0"/>
            <a:stretch/>
          </p:blipFill>
          <p:spPr>
            <a:xfrm>
              <a:off x="955225" y="922863"/>
              <a:ext cx="2691850" cy="1685186"/>
            </a:xfrm>
            <a:prstGeom prst="rect">
              <a:avLst/>
            </a:prstGeom>
            <a:noFill/>
            <a:ln>
              <a:noFill/>
            </a:ln>
          </p:spPr>
        </p:pic>
      </p:grpSp>
      <p:grpSp>
        <p:nvGrpSpPr>
          <p:cNvPr id="165" name="Google Shape;165;p19"/>
          <p:cNvGrpSpPr/>
          <p:nvPr/>
        </p:nvGrpSpPr>
        <p:grpSpPr>
          <a:xfrm>
            <a:off x="4195053" y="2981526"/>
            <a:ext cx="4265438" cy="2146952"/>
            <a:chOff x="4356866" y="721744"/>
            <a:chExt cx="4291186" cy="2160781"/>
          </a:xfrm>
        </p:grpSpPr>
        <p:pic>
          <p:nvPicPr>
            <p:cNvPr id="166" name="Google Shape;166;p19"/>
            <p:cNvPicPr preferRelativeResize="0"/>
            <p:nvPr/>
          </p:nvPicPr>
          <p:blipFill>
            <a:blip r:embed="rId5">
              <a:alphaModFix/>
            </a:blip>
            <a:stretch>
              <a:fillRect/>
            </a:stretch>
          </p:blipFill>
          <p:spPr>
            <a:xfrm>
              <a:off x="4356866" y="721744"/>
              <a:ext cx="4291186" cy="2160781"/>
            </a:xfrm>
            <a:prstGeom prst="rect">
              <a:avLst/>
            </a:prstGeom>
            <a:noFill/>
            <a:ln>
              <a:noFill/>
            </a:ln>
          </p:spPr>
        </p:pic>
        <p:pic>
          <p:nvPicPr>
            <p:cNvPr id="167" name="Google Shape;167;p19"/>
            <p:cNvPicPr preferRelativeResize="0"/>
            <p:nvPr/>
          </p:nvPicPr>
          <p:blipFill rotWithShape="1">
            <a:blip r:embed="rId4">
              <a:alphaModFix amt="10000"/>
            </a:blip>
            <a:srcRect b="9901" l="8983" r="0" t="0"/>
            <a:stretch/>
          </p:blipFill>
          <p:spPr>
            <a:xfrm>
              <a:off x="4953200" y="922863"/>
              <a:ext cx="2691850" cy="1685186"/>
            </a:xfrm>
            <a:prstGeom prst="rect">
              <a:avLst/>
            </a:prstGeom>
            <a:noFill/>
            <a:ln>
              <a:noFill/>
            </a:ln>
          </p:spPr>
        </p:pic>
      </p:grpSp>
      <p:pic>
        <p:nvPicPr>
          <p:cNvPr id="168" name="Google Shape;168;p19"/>
          <p:cNvPicPr preferRelativeResize="0"/>
          <p:nvPr/>
        </p:nvPicPr>
        <p:blipFill>
          <a:blip r:embed="rId6">
            <a:alphaModFix/>
          </a:blip>
          <a:stretch>
            <a:fillRect/>
          </a:stretch>
        </p:blipFill>
        <p:spPr>
          <a:xfrm>
            <a:off x="8686788" y="38988"/>
            <a:ext cx="411480" cy="411480"/>
          </a:xfrm>
          <a:prstGeom prst="rect">
            <a:avLst/>
          </a:prstGeom>
          <a:noFill/>
          <a:ln>
            <a:noFill/>
          </a:ln>
        </p:spPr>
      </p:pic>
      <p:sp>
        <p:nvSpPr>
          <p:cNvPr id="169" name="Google Shape;169;p19"/>
          <p:cNvSpPr txBox="1"/>
          <p:nvPr/>
        </p:nvSpPr>
        <p:spPr>
          <a:xfrm>
            <a:off x="615375" y="1392825"/>
            <a:ext cx="5899500" cy="149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Lato"/>
                <a:ea typeface="Lato"/>
                <a:cs typeface="Lato"/>
                <a:sym typeface="Lato"/>
              </a:rPr>
              <a:t>Challenge: </a:t>
            </a:r>
            <a:r>
              <a:rPr lang="en">
                <a:latin typeface="Lato"/>
                <a:ea typeface="Lato"/>
                <a:cs typeface="Lato"/>
                <a:sym typeface="Lato"/>
              </a:rPr>
              <a:t> Capturing the variances in seasonality</a:t>
            </a:r>
            <a:endParaRPr>
              <a:latin typeface="Lato"/>
              <a:ea typeface="Lato"/>
              <a:cs typeface="Lato"/>
              <a:sym typeface="Lato"/>
            </a:endParaRPr>
          </a:p>
          <a:p>
            <a:pPr indent="0" lvl="0" marL="0" rtl="0" algn="l">
              <a:spcBef>
                <a:spcPts val="0"/>
              </a:spcBef>
              <a:spcAft>
                <a:spcPts val="0"/>
              </a:spcAft>
              <a:buNone/>
            </a:pPr>
            <a:r>
              <a:rPr b="1" lang="en">
                <a:latin typeface="Lato"/>
                <a:ea typeface="Lato"/>
                <a:cs typeface="Lato"/>
                <a:sym typeface="Lato"/>
              </a:rPr>
              <a:t>Solution: </a:t>
            </a:r>
            <a:r>
              <a:rPr lang="en">
                <a:latin typeface="Lato"/>
                <a:ea typeface="Lato"/>
                <a:cs typeface="Lato"/>
                <a:sym typeface="Lato"/>
              </a:rPr>
              <a:t>Split data into train/validation/test by year</a:t>
            </a:r>
            <a:endParaRPr>
              <a:latin typeface="Lato"/>
              <a:ea typeface="Lato"/>
              <a:cs typeface="Lato"/>
              <a:sym typeface="Lato"/>
            </a:endParaRPr>
          </a:p>
        </p:txBody>
      </p:sp>
      <p:pic>
        <p:nvPicPr>
          <p:cNvPr id="170" name="Google Shape;170;p19"/>
          <p:cNvPicPr preferRelativeResize="0"/>
          <p:nvPr/>
        </p:nvPicPr>
        <p:blipFill>
          <a:blip r:embed="rId7">
            <a:alphaModFix/>
          </a:blip>
          <a:stretch>
            <a:fillRect/>
          </a:stretch>
        </p:blipFill>
        <p:spPr>
          <a:xfrm>
            <a:off x="5362995" y="640250"/>
            <a:ext cx="2915805" cy="22362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20"/>
          <p:cNvSpPr txBox="1"/>
          <p:nvPr>
            <p:ph type="title"/>
          </p:nvPr>
        </p:nvSpPr>
        <p:spPr>
          <a:xfrm>
            <a:off x="0" y="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EDA: </a:t>
            </a:r>
            <a:r>
              <a:rPr lang="en"/>
              <a:t>Weather Data Abnormalities </a:t>
            </a:r>
            <a:endParaRPr/>
          </a:p>
        </p:txBody>
      </p:sp>
      <p:sp>
        <p:nvSpPr>
          <p:cNvPr id="176" name="Google Shape;176;p2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77" name="Google Shape;177;p20"/>
          <p:cNvPicPr preferRelativeResize="0"/>
          <p:nvPr/>
        </p:nvPicPr>
        <p:blipFill>
          <a:blip r:embed="rId3">
            <a:alphaModFix/>
          </a:blip>
          <a:stretch>
            <a:fillRect/>
          </a:stretch>
        </p:blipFill>
        <p:spPr>
          <a:xfrm>
            <a:off x="8686788" y="38988"/>
            <a:ext cx="411480" cy="411480"/>
          </a:xfrm>
          <a:prstGeom prst="rect">
            <a:avLst/>
          </a:prstGeom>
          <a:noFill/>
          <a:ln>
            <a:noFill/>
          </a:ln>
        </p:spPr>
      </p:pic>
      <p:pic>
        <p:nvPicPr>
          <p:cNvPr id="178" name="Google Shape;178;p20"/>
          <p:cNvPicPr preferRelativeResize="0"/>
          <p:nvPr/>
        </p:nvPicPr>
        <p:blipFill>
          <a:blip r:embed="rId4">
            <a:alphaModFix/>
          </a:blip>
          <a:stretch>
            <a:fillRect/>
          </a:stretch>
        </p:blipFill>
        <p:spPr>
          <a:xfrm>
            <a:off x="786300" y="2198200"/>
            <a:ext cx="7571400" cy="2387625"/>
          </a:xfrm>
          <a:prstGeom prst="rect">
            <a:avLst/>
          </a:prstGeom>
          <a:noFill/>
          <a:ln>
            <a:noFill/>
          </a:ln>
        </p:spPr>
      </p:pic>
      <p:sp>
        <p:nvSpPr>
          <p:cNvPr id="179" name="Google Shape;179;p20"/>
          <p:cNvSpPr txBox="1"/>
          <p:nvPr/>
        </p:nvSpPr>
        <p:spPr>
          <a:xfrm>
            <a:off x="710325" y="1392825"/>
            <a:ext cx="5899500" cy="149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Lato"/>
                <a:ea typeface="Lato"/>
                <a:cs typeface="Lato"/>
                <a:sym typeface="Lato"/>
              </a:rPr>
              <a:t>Challenge: </a:t>
            </a:r>
            <a:r>
              <a:rPr lang="en">
                <a:latin typeface="Lato"/>
                <a:ea typeface="Lato"/>
                <a:cs typeface="Lato"/>
                <a:sym typeface="Lato"/>
              </a:rPr>
              <a:t> Data is not normally distributed</a:t>
            </a:r>
            <a:endParaRPr>
              <a:latin typeface="Lato"/>
              <a:ea typeface="Lato"/>
              <a:cs typeface="Lato"/>
              <a:sym typeface="Lato"/>
            </a:endParaRPr>
          </a:p>
          <a:p>
            <a:pPr indent="0" lvl="0" marL="0" rtl="0" algn="l">
              <a:spcBef>
                <a:spcPts val="0"/>
              </a:spcBef>
              <a:spcAft>
                <a:spcPts val="0"/>
              </a:spcAft>
              <a:buNone/>
            </a:pPr>
            <a:r>
              <a:rPr b="1" lang="en">
                <a:latin typeface="Lato"/>
                <a:ea typeface="Lato"/>
                <a:cs typeface="Lato"/>
                <a:sym typeface="Lato"/>
              </a:rPr>
              <a:t>Solution: </a:t>
            </a:r>
            <a:r>
              <a:rPr lang="en">
                <a:latin typeface="Lato"/>
                <a:ea typeface="Lato"/>
                <a:cs typeface="Lato"/>
                <a:sym typeface="Lato"/>
              </a:rPr>
              <a:t>Binned data on splits</a:t>
            </a:r>
            <a:endParaRPr>
              <a:latin typeface="Lato"/>
              <a:ea typeface="Lato"/>
              <a:cs typeface="Lato"/>
              <a:sym typeface="La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21"/>
          <p:cNvSpPr txBox="1"/>
          <p:nvPr>
            <p:ph type="title"/>
          </p:nvPr>
        </p:nvSpPr>
        <p:spPr>
          <a:xfrm>
            <a:off x="0" y="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Processing: Pipeline</a:t>
            </a:r>
            <a:endParaRPr/>
          </a:p>
        </p:txBody>
      </p:sp>
      <p:sp>
        <p:nvSpPr>
          <p:cNvPr id="185" name="Google Shape;185;p2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86" name="Google Shape;186;p21"/>
          <p:cNvPicPr preferRelativeResize="0"/>
          <p:nvPr/>
        </p:nvPicPr>
        <p:blipFill>
          <a:blip r:embed="rId3">
            <a:alphaModFix/>
          </a:blip>
          <a:stretch>
            <a:fillRect/>
          </a:stretch>
        </p:blipFill>
        <p:spPr>
          <a:xfrm>
            <a:off x="8686788" y="38988"/>
            <a:ext cx="411480" cy="411480"/>
          </a:xfrm>
          <a:prstGeom prst="rect">
            <a:avLst/>
          </a:prstGeom>
          <a:noFill/>
          <a:ln>
            <a:noFill/>
          </a:ln>
        </p:spPr>
      </p:pic>
      <p:pic>
        <p:nvPicPr>
          <p:cNvPr id="187" name="Google Shape;187;p21"/>
          <p:cNvPicPr preferRelativeResize="0"/>
          <p:nvPr/>
        </p:nvPicPr>
        <p:blipFill>
          <a:blip r:embed="rId4">
            <a:alphaModFix/>
          </a:blip>
          <a:stretch>
            <a:fillRect/>
          </a:stretch>
        </p:blipFill>
        <p:spPr>
          <a:xfrm>
            <a:off x="976638" y="2008062"/>
            <a:ext cx="7863524" cy="2086625"/>
          </a:xfrm>
          <a:prstGeom prst="rect">
            <a:avLst/>
          </a:prstGeom>
          <a:noFill/>
          <a:ln>
            <a:noFill/>
          </a:ln>
        </p:spPr>
      </p:pic>
      <p:sp>
        <p:nvSpPr>
          <p:cNvPr id="188" name="Google Shape;188;p21"/>
          <p:cNvSpPr txBox="1"/>
          <p:nvPr/>
        </p:nvSpPr>
        <p:spPr>
          <a:xfrm>
            <a:off x="336400" y="3940663"/>
            <a:ext cx="1297200" cy="32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Lato"/>
                <a:ea typeface="Lato"/>
                <a:cs typeface="Lato"/>
                <a:sym typeface="Lato"/>
              </a:rPr>
              <a:t>630,904,436 / 177</a:t>
            </a:r>
            <a:endParaRPr sz="1000">
              <a:latin typeface="Lato"/>
              <a:ea typeface="Lato"/>
              <a:cs typeface="Lato"/>
              <a:sym typeface="Lato"/>
            </a:endParaRPr>
          </a:p>
        </p:txBody>
      </p:sp>
      <p:sp>
        <p:nvSpPr>
          <p:cNvPr id="189" name="Google Shape;189;p21"/>
          <p:cNvSpPr txBox="1"/>
          <p:nvPr/>
        </p:nvSpPr>
        <p:spPr>
          <a:xfrm>
            <a:off x="336400" y="1881463"/>
            <a:ext cx="1297200" cy="32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Lato"/>
                <a:ea typeface="Lato"/>
                <a:cs typeface="Lato"/>
                <a:sym typeface="Lato"/>
              </a:rPr>
              <a:t>31,746,841 / 109</a:t>
            </a:r>
            <a:endParaRPr sz="1000">
              <a:latin typeface="Lato"/>
              <a:ea typeface="Lato"/>
              <a:cs typeface="Lato"/>
              <a:sym typeface="Lato"/>
            </a:endParaRPr>
          </a:p>
          <a:p>
            <a:pPr indent="0" lvl="0" marL="0" rtl="0" algn="l">
              <a:spcBef>
                <a:spcPts val="0"/>
              </a:spcBef>
              <a:spcAft>
                <a:spcPts val="0"/>
              </a:spcAft>
              <a:buNone/>
            </a:pPr>
            <a:r>
              <a:t/>
            </a:r>
            <a:endParaRPr sz="1000">
              <a:latin typeface="Lato"/>
              <a:ea typeface="Lato"/>
              <a:cs typeface="Lato"/>
              <a:sym typeface="Lato"/>
            </a:endParaRPr>
          </a:p>
        </p:txBody>
      </p:sp>
      <p:sp>
        <p:nvSpPr>
          <p:cNvPr id="190" name="Google Shape;190;p21"/>
          <p:cNvSpPr txBox="1"/>
          <p:nvPr/>
        </p:nvSpPr>
        <p:spPr>
          <a:xfrm>
            <a:off x="336400" y="4356250"/>
            <a:ext cx="21591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latin typeface="Lato"/>
                <a:ea typeface="Lato"/>
                <a:cs typeface="Lato"/>
                <a:sym typeface="Lato"/>
              </a:rPr>
              <a:t>Legend: Rows / Columns</a:t>
            </a:r>
            <a:endParaRPr i="1">
              <a:latin typeface="Lato"/>
              <a:ea typeface="Lato"/>
              <a:cs typeface="Lato"/>
              <a:sym typeface="Lato"/>
            </a:endParaRPr>
          </a:p>
          <a:p>
            <a:pPr indent="0" lvl="0" marL="0" rtl="0" algn="l">
              <a:spcBef>
                <a:spcPts val="0"/>
              </a:spcBef>
              <a:spcAft>
                <a:spcPts val="0"/>
              </a:spcAft>
              <a:buNone/>
            </a:pPr>
            <a:r>
              <a:t/>
            </a:r>
            <a:endParaRPr i="1">
              <a:latin typeface="Lato"/>
              <a:ea typeface="Lato"/>
              <a:cs typeface="Lato"/>
              <a:sym typeface="Lato"/>
            </a:endParaRPr>
          </a:p>
        </p:txBody>
      </p:sp>
      <p:sp>
        <p:nvSpPr>
          <p:cNvPr id="191" name="Google Shape;191;p21"/>
          <p:cNvSpPr txBox="1"/>
          <p:nvPr/>
        </p:nvSpPr>
        <p:spPr>
          <a:xfrm>
            <a:off x="1913025" y="1881463"/>
            <a:ext cx="1297200" cy="32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Lato"/>
                <a:ea typeface="Lato"/>
                <a:cs typeface="Lato"/>
                <a:sym typeface="Lato"/>
              </a:rPr>
              <a:t>31,737,432 / 22</a:t>
            </a:r>
            <a:endParaRPr sz="1000">
              <a:latin typeface="Lato"/>
              <a:ea typeface="Lato"/>
              <a:cs typeface="Lato"/>
              <a:sym typeface="Lato"/>
            </a:endParaRPr>
          </a:p>
          <a:p>
            <a:pPr indent="0" lvl="0" marL="0" rtl="0" algn="l">
              <a:spcBef>
                <a:spcPts val="0"/>
              </a:spcBef>
              <a:spcAft>
                <a:spcPts val="0"/>
              </a:spcAft>
              <a:buNone/>
            </a:pPr>
            <a:r>
              <a:t/>
            </a:r>
            <a:endParaRPr sz="1000">
              <a:latin typeface="Lato"/>
              <a:ea typeface="Lato"/>
              <a:cs typeface="Lato"/>
              <a:sym typeface="Lato"/>
            </a:endParaRPr>
          </a:p>
        </p:txBody>
      </p:sp>
      <p:sp>
        <p:nvSpPr>
          <p:cNvPr id="192" name="Google Shape;192;p21"/>
          <p:cNvSpPr txBox="1"/>
          <p:nvPr/>
        </p:nvSpPr>
        <p:spPr>
          <a:xfrm>
            <a:off x="1980100" y="3940663"/>
            <a:ext cx="1297200" cy="32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Lato"/>
                <a:ea typeface="Lato"/>
                <a:cs typeface="Lato"/>
                <a:sym typeface="Lato"/>
              </a:rPr>
              <a:t>22,283,287 / 21</a:t>
            </a:r>
            <a:endParaRPr sz="1000">
              <a:latin typeface="Lato"/>
              <a:ea typeface="Lato"/>
              <a:cs typeface="Lato"/>
              <a:sym typeface="Lato"/>
            </a:endParaRPr>
          </a:p>
          <a:p>
            <a:pPr indent="0" lvl="0" marL="0" rtl="0" algn="l">
              <a:spcBef>
                <a:spcPts val="0"/>
              </a:spcBef>
              <a:spcAft>
                <a:spcPts val="0"/>
              </a:spcAft>
              <a:buNone/>
            </a:pPr>
            <a:r>
              <a:t/>
            </a:r>
            <a:endParaRPr sz="1000">
              <a:latin typeface="Lato"/>
              <a:ea typeface="Lato"/>
              <a:cs typeface="Lato"/>
              <a:sym typeface="Lato"/>
            </a:endParaRPr>
          </a:p>
        </p:txBody>
      </p:sp>
      <p:sp>
        <p:nvSpPr>
          <p:cNvPr id="193" name="Google Shape;193;p21"/>
          <p:cNvSpPr txBox="1"/>
          <p:nvPr/>
        </p:nvSpPr>
        <p:spPr>
          <a:xfrm>
            <a:off x="2720375" y="2336688"/>
            <a:ext cx="1297200" cy="32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Lato"/>
                <a:ea typeface="Lato"/>
                <a:cs typeface="Lato"/>
                <a:sym typeface="Lato"/>
              </a:rPr>
              <a:t>31,534,960  / 51</a:t>
            </a:r>
            <a:endParaRPr sz="1000">
              <a:latin typeface="Lato"/>
              <a:ea typeface="Lato"/>
              <a:cs typeface="Lato"/>
              <a:sym typeface="Lato"/>
            </a:endParaRPr>
          </a:p>
          <a:p>
            <a:pPr indent="0" lvl="0" marL="0" rtl="0" algn="l">
              <a:spcBef>
                <a:spcPts val="0"/>
              </a:spcBef>
              <a:spcAft>
                <a:spcPts val="0"/>
              </a:spcAft>
              <a:buNone/>
            </a:pPr>
            <a:r>
              <a:t/>
            </a:r>
            <a:endParaRPr sz="1000">
              <a:latin typeface="Lato"/>
              <a:ea typeface="Lato"/>
              <a:cs typeface="Lato"/>
              <a:sym typeface="Lato"/>
            </a:endParaRPr>
          </a:p>
        </p:txBody>
      </p:sp>
      <p:sp>
        <p:nvSpPr>
          <p:cNvPr id="194" name="Google Shape;194;p21"/>
          <p:cNvSpPr txBox="1"/>
          <p:nvPr/>
        </p:nvSpPr>
        <p:spPr>
          <a:xfrm>
            <a:off x="4305150" y="1881463"/>
            <a:ext cx="1297200" cy="32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Lato"/>
                <a:ea typeface="Lato"/>
                <a:cs typeface="Lato"/>
                <a:sym typeface="Lato"/>
              </a:rPr>
              <a:t>14,771,645 / 36</a:t>
            </a:r>
            <a:endParaRPr sz="1000">
              <a:latin typeface="Lato"/>
              <a:ea typeface="Lato"/>
              <a:cs typeface="Lato"/>
              <a:sym typeface="Lato"/>
            </a:endParaRPr>
          </a:p>
          <a:p>
            <a:pPr indent="0" lvl="0" marL="0" rtl="0" algn="l">
              <a:spcBef>
                <a:spcPts val="0"/>
              </a:spcBef>
              <a:spcAft>
                <a:spcPts val="0"/>
              </a:spcAft>
              <a:buNone/>
            </a:pPr>
            <a:r>
              <a:t/>
            </a:r>
            <a:endParaRPr sz="1000">
              <a:latin typeface="Lato"/>
              <a:ea typeface="Lato"/>
              <a:cs typeface="Lato"/>
              <a:sym typeface="Lato"/>
            </a:endParaRPr>
          </a:p>
        </p:txBody>
      </p:sp>
      <p:sp>
        <p:nvSpPr>
          <p:cNvPr id="195" name="Google Shape;195;p21"/>
          <p:cNvSpPr txBox="1"/>
          <p:nvPr/>
        </p:nvSpPr>
        <p:spPr>
          <a:xfrm>
            <a:off x="4441225" y="3940663"/>
            <a:ext cx="1297200" cy="32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Lato"/>
                <a:ea typeface="Lato"/>
                <a:cs typeface="Lato"/>
                <a:sym typeface="Lato"/>
              </a:rPr>
              <a:t>7,170,842</a:t>
            </a:r>
            <a:r>
              <a:rPr lang="en" sz="1000">
                <a:latin typeface="Lato"/>
                <a:ea typeface="Lato"/>
                <a:cs typeface="Lato"/>
                <a:sym typeface="Lato"/>
              </a:rPr>
              <a:t> / 36</a:t>
            </a:r>
            <a:endParaRPr sz="1000">
              <a:latin typeface="Lato"/>
              <a:ea typeface="Lato"/>
              <a:cs typeface="Lato"/>
              <a:sym typeface="Lato"/>
            </a:endParaRPr>
          </a:p>
          <a:p>
            <a:pPr indent="0" lvl="0" marL="0" rtl="0" algn="l">
              <a:spcBef>
                <a:spcPts val="0"/>
              </a:spcBef>
              <a:spcAft>
                <a:spcPts val="0"/>
              </a:spcAft>
              <a:buNone/>
            </a:pPr>
            <a:r>
              <a:t/>
            </a:r>
            <a:endParaRPr sz="1000">
              <a:latin typeface="Lato"/>
              <a:ea typeface="Lato"/>
              <a:cs typeface="Lato"/>
              <a:sym typeface="Lato"/>
            </a:endParaRPr>
          </a:p>
        </p:txBody>
      </p:sp>
      <p:sp>
        <p:nvSpPr>
          <p:cNvPr id="196" name="Google Shape;196;p21"/>
          <p:cNvSpPr txBox="1"/>
          <p:nvPr/>
        </p:nvSpPr>
        <p:spPr>
          <a:xfrm>
            <a:off x="4441225" y="4094688"/>
            <a:ext cx="1297200" cy="32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Lato"/>
                <a:ea typeface="Lato"/>
                <a:cs typeface="Lato"/>
                <a:sym typeface="Lato"/>
              </a:rPr>
              <a:t>7,307,855 / 36</a:t>
            </a:r>
            <a:endParaRPr sz="1000">
              <a:latin typeface="Lato"/>
              <a:ea typeface="Lato"/>
              <a:cs typeface="Lato"/>
              <a:sym typeface="Lato"/>
            </a:endParaRPr>
          </a:p>
          <a:p>
            <a:pPr indent="0" lvl="0" marL="0" rtl="0" algn="l">
              <a:spcBef>
                <a:spcPts val="0"/>
              </a:spcBef>
              <a:spcAft>
                <a:spcPts val="0"/>
              </a:spcAft>
              <a:buNone/>
            </a:pPr>
            <a:r>
              <a:t/>
            </a:r>
            <a:endParaRPr sz="1000">
              <a:latin typeface="Lato"/>
              <a:ea typeface="Lato"/>
              <a:cs typeface="Lato"/>
              <a:sym typeface="Lato"/>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